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66"/>
  </p:notesMasterIdLst>
  <p:handoutMasterIdLst>
    <p:handoutMasterId r:id="rId67"/>
  </p:handoutMasterIdLst>
  <p:sldIdLst>
    <p:sldId id="274" r:id="rId3"/>
    <p:sldId id="456" r:id="rId4"/>
    <p:sldId id="457" r:id="rId5"/>
    <p:sldId id="458" r:id="rId6"/>
    <p:sldId id="460" r:id="rId7"/>
    <p:sldId id="461" r:id="rId8"/>
    <p:sldId id="462" r:id="rId9"/>
    <p:sldId id="463" r:id="rId10"/>
    <p:sldId id="464" r:id="rId11"/>
    <p:sldId id="465" r:id="rId12"/>
    <p:sldId id="466" r:id="rId13"/>
    <p:sldId id="467" r:id="rId14"/>
    <p:sldId id="468" r:id="rId15"/>
    <p:sldId id="469" r:id="rId16"/>
    <p:sldId id="470" r:id="rId17"/>
    <p:sldId id="471" r:id="rId18"/>
    <p:sldId id="472" r:id="rId19"/>
    <p:sldId id="473" r:id="rId20"/>
    <p:sldId id="474" r:id="rId21"/>
    <p:sldId id="475" r:id="rId22"/>
    <p:sldId id="476" r:id="rId23"/>
    <p:sldId id="477" r:id="rId24"/>
    <p:sldId id="478" r:id="rId25"/>
    <p:sldId id="479" r:id="rId26"/>
    <p:sldId id="480" r:id="rId27"/>
    <p:sldId id="481" r:id="rId28"/>
    <p:sldId id="482" r:id="rId29"/>
    <p:sldId id="483" r:id="rId30"/>
    <p:sldId id="484" r:id="rId31"/>
    <p:sldId id="485" r:id="rId32"/>
    <p:sldId id="486" r:id="rId33"/>
    <p:sldId id="487" r:id="rId34"/>
    <p:sldId id="488" r:id="rId35"/>
    <p:sldId id="489" r:id="rId36"/>
    <p:sldId id="490" r:id="rId37"/>
    <p:sldId id="492" r:id="rId38"/>
    <p:sldId id="507" r:id="rId39"/>
    <p:sldId id="508" r:id="rId40"/>
    <p:sldId id="509" r:id="rId41"/>
    <p:sldId id="510" r:id="rId42"/>
    <p:sldId id="511" r:id="rId43"/>
    <p:sldId id="512" r:id="rId44"/>
    <p:sldId id="513" r:id="rId45"/>
    <p:sldId id="514" r:id="rId46"/>
    <p:sldId id="515" r:id="rId47"/>
    <p:sldId id="516" r:id="rId48"/>
    <p:sldId id="517" r:id="rId49"/>
    <p:sldId id="518" r:id="rId50"/>
    <p:sldId id="519" r:id="rId51"/>
    <p:sldId id="520" r:id="rId52"/>
    <p:sldId id="521" r:id="rId53"/>
    <p:sldId id="493" r:id="rId54"/>
    <p:sldId id="494" r:id="rId55"/>
    <p:sldId id="522" r:id="rId56"/>
    <p:sldId id="523" r:id="rId57"/>
    <p:sldId id="524" r:id="rId58"/>
    <p:sldId id="525" r:id="rId59"/>
    <p:sldId id="528" r:id="rId60"/>
    <p:sldId id="529" r:id="rId61"/>
    <p:sldId id="526" r:id="rId62"/>
    <p:sldId id="454" r:id="rId63"/>
    <p:sldId id="419" r:id="rId64"/>
    <p:sldId id="455" r:id="rId6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B398"/>
    <a:srgbClr val="FBEEDC"/>
    <a:srgbClr val="F0A22E"/>
    <a:srgbClr val="603A14"/>
    <a:srgbClr val="E85C0E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21" autoAdjust="0"/>
    <p:restoredTop sz="94533" autoAdjust="0"/>
  </p:normalViewPr>
  <p:slideViewPr>
    <p:cSldViewPr>
      <p:cViewPr varScale="1">
        <p:scale>
          <a:sx n="92" d="100"/>
          <a:sy n="92" d="100"/>
        </p:scale>
        <p:origin x="246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commentAuthors" Target="commentAuthors.xml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8/26/2015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8/26/2015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147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3EBF14-37C0-4F84-9E55-75E6239D48DA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576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6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494" y="4342938"/>
            <a:ext cx="5487013" cy="4114588"/>
          </a:xfr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85983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972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009120-2253-493E-A81D-50E4D14A1071}" type="slidenum">
              <a:rPr lang="en-US"/>
              <a:pPr/>
              <a:t>10</a:t>
            </a:fld>
            <a:r>
              <a:rPr lang="en-US" dirty="0"/>
              <a:t>##</a:t>
            </a:r>
          </a:p>
        </p:txBody>
      </p:sp>
      <p:sp>
        <p:nvSpPr>
          <p:cNvPr id="74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53617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009120-2253-493E-A81D-50E4D14A1071}" type="slidenum">
              <a:rPr lang="en-US"/>
              <a:pPr/>
              <a:t>12</a:t>
            </a:fld>
            <a:r>
              <a:rPr lang="en-US" dirty="0"/>
              <a:t>##</a:t>
            </a:r>
          </a:p>
        </p:txBody>
      </p:sp>
      <p:sp>
        <p:nvSpPr>
          <p:cNvPr id="74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72370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35" indent="-285744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2977" indent="-228596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168" indent="-228596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359" indent="-228596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550" indent="-22859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741" indent="-22859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8932" indent="-22859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122" indent="-22859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583B8809-F31A-4530-8FEC-CC78B684FDFB}" type="slidenum">
              <a:rPr lang="en-AU" smtClean="0"/>
              <a:pPr eaLnBrk="1" hangingPunct="1"/>
              <a:t>18</a:t>
            </a:fld>
            <a:endParaRPr lang="en-AU" smtClean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27417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737FF1-3F6C-4429-80A2-96053E7382F0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74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75273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918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mtClean="0">
              <a:solidFill>
                <a:prstClr val="black"/>
              </a:solidFill>
            </a:endParaRPr>
          </a:p>
          <a:p>
            <a:r>
              <a:rPr lang="en-US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695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2B82C-48FD-44DC-A457-5F32E6FFAD5C}" type="datetime1">
              <a:rPr lang="en-US" smtClean="0"/>
              <a:t>8/26/2015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9777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2B9C1-B9F8-4695-9F73-FE4044534B4C}" type="datetime1">
              <a:rPr lang="en-US" smtClean="0"/>
              <a:t>8/26/2015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3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hyperlink" Target="http://softuni.or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hyperlink" Target="http://en.wikipedia.org/wiki/Kent_Bec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research.microsoft.com/en-us/projects/pex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nject.org/" TargetMode="External"/><Relationship Id="rId2" Type="http://schemas.openxmlformats.org/officeDocument/2006/relationships/hyperlink" Target="http://docs.structuremap.n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rojects.spring.io/spring-framework/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Inversion_of_control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50.png"/><Relationship Id="rId18" Type="http://schemas.openxmlformats.org/officeDocument/2006/relationships/hyperlink" Target="http://www.luxoft.com/bulgaria/" TargetMode="External"/><Relationship Id="rId3" Type="http://schemas.openxmlformats.org/officeDocument/2006/relationships/hyperlink" Target="https://softuni.bg/courses/web-services-and-cloud/" TargetMode="External"/><Relationship Id="rId21" Type="http://schemas.openxmlformats.org/officeDocument/2006/relationships/image" Target="../media/image54.png"/><Relationship Id="rId7" Type="http://schemas.openxmlformats.org/officeDocument/2006/relationships/image" Target="../media/image47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6" Type="http://schemas.openxmlformats.org/officeDocument/2006/relationships/hyperlink" Target="http://www.superhosting.bg/" TargetMode="External"/><Relationship Id="rId20" Type="http://schemas.openxmlformats.org/officeDocument/2006/relationships/hyperlink" Target="http://www.indeavr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9.png"/><Relationship Id="rId5" Type="http://schemas.openxmlformats.org/officeDocument/2006/relationships/image" Target="../media/image46.jpeg"/><Relationship Id="rId15" Type="http://schemas.openxmlformats.org/officeDocument/2006/relationships/image" Target="../media/image51.png"/><Relationship Id="rId10" Type="http://schemas.openxmlformats.org/officeDocument/2006/relationships/hyperlink" Target="http://komfo.com/" TargetMode="External"/><Relationship Id="rId19" Type="http://schemas.openxmlformats.org/officeDocument/2006/relationships/image" Target="../media/image53.png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48.png"/><Relationship Id="rId14" Type="http://schemas.openxmlformats.org/officeDocument/2006/relationships/hyperlink" Target="http://www.softwaregroup-bg.com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s://telerikacademy.com/Courses/Courses/Details/187" TargetMode="Externa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36182" y="972384"/>
            <a:ext cx="8412573" cy="2000251"/>
          </a:xfrm>
        </p:spPr>
        <p:txBody>
          <a:bodyPr>
            <a:normAutofit/>
          </a:bodyPr>
          <a:lstStyle/>
          <a:p>
            <a:r>
              <a:rPr lang="en-US" dirty="0" smtClean="0"/>
              <a:t>Unit Testing and Mocking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Writing Unit Tests, Dependency Injection, Mocking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36182" y="3873682"/>
            <a:ext cx="2133598" cy="23414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76164">
            <a:off x="4589205" y="3752246"/>
            <a:ext cx="2035877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Web Services </a:t>
            </a:r>
            <a:b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&amp; Cloud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5" name="Picture 4" descr="http://blogs.msdn.com/blogfiles/brada/WindowsLiveWriter/UnitTestingwith.NETRIAServices_A3D5/image_4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8832" y="4143045"/>
            <a:ext cx="2119580" cy="1952420"/>
          </a:xfrm>
          <a:prstGeom prst="roundRect">
            <a:avLst>
              <a:gd name="adj" fmla="val 3589"/>
            </a:avLst>
          </a:prstGeom>
          <a:noFill/>
          <a:ln w="9525">
            <a:noFill/>
            <a:miter lim="800000"/>
            <a:headEnd/>
            <a:tailEnd/>
          </a:ln>
          <a:effectLst>
            <a:glow rad="101600">
              <a:schemeClr val="tx1">
                <a:alpha val="60000"/>
              </a:schemeClr>
            </a:glow>
          </a:effectLst>
        </p:spPr>
      </p:pic>
      <p:pic>
        <p:nvPicPr>
          <p:cNvPr id="19" name="Picture 2" descr="http://bcsd.k12.ny.us/hamagrael/LMC/12262021582017770699Sephr_Notepad_with_Text_and_Pencil_1.svg.med.png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7034671" y="4092827"/>
            <a:ext cx="1759046" cy="2002638"/>
          </a:xfrm>
          <a:prstGeom prst="roundRect">
            <a:avLst>
              <a:gd name="adj" fmla="val 8875"/>
            </a:avLst>
          </a:prstGeom>
          <a:noFill/>
          <a:effectLst>
            <a:softEdge rad="31750"/>
          </a:effectLst>
        </p:spPr>
      </p:pic>
      <p:pic>
        <p:nvPicPr>
          <p:cNvPr id="18" name="Picture 2" title="Software University Foundation">
            <a:hlinkClick r:id="rId9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727069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5275400"/>
            <a:ext cx="8938472" cy="820600"/>
          </a:xfrm>
        </p:spPr>
        <p:txBody>
          <a:bodyPr/>
          <a:lstStyle/>
          <a:p>
            <a:pPr>
              <a:lnSpc>
                <a:spcPts val="6000"/>
              </a:lnSpc>
            </a:pPr>
            <a:r>
              <a:rPr lang="en-US" sz="5400" dirty="0"/>
              <a:t>Unit Testing </a:t>
            </a:r>
            <a:r>
              <a:rPr lang="en-US" sz="5400" dirty="0" smtClean="0"/>
              <a:t>Frameworks</a:t>
            </a:r>
            <a:endParaRPr lang="bg-BG" sz="5400" dirty="0"/>
          </a:p>
        </p:txBody>
      </p:sp>
      <p:pic>
        <p:nvPicPr>
          <p:cNvPr id="3074" name="Picture 2" descr="http://blogs.msdn.com/blogfiles/willy-peter_schaub/WindowsLiveWriter/VSTSRangerProjectsBranchingGuidanceII_8294/CLIPART_OF_15186_SM_2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0963971">
            <a:off x="6738219" y="1960315"/>
            <a:ext cx="4062942" cy="2487805"/>
          </a:xfrm>
          <a:prstGeom prst="roundRect">
            <a:avLst>
              <a:gd name="adj" fmla="val 5039"/>
            </a:avLst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qbssoftware.com/images/special/VSTS_Overvie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36677">
            <a:off x="1300036" y="2084576"/>
            <a:ext cx="5286586" cy="2440879"/>
          </a:xfrm>
          <a:prstGeom prst="roundRect">
            <a:avLst>
              <a:gd name="adj" fmla="val 5400"/>
            </a:avLst>
          </a:prstGeom>
          <a:ln>
            <a:noFill/>
          </a:ln>
          <a:effectLst>
            <a:glow rad="101600">
              <a:schemeClr val="tx1">
                <a:alpha val="6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92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JUnit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noProof="1"/>
              <a:t>The </a:t>
            </a:r>
            <a:r>
              <a:rPr lang="en-US" dirty="0"/>
              <a:t>first popular unit testing framework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dirty="0"/>
              <a:t>Based on Java, written by </a:t>
            </a:r>
            <a:r>
              <a:rPr lang="en-US" u="sng" dirty="0">
                <a:effectLst/>
                <a:hlinkClick r:id="rId2" tooltip="Kent Beck"/>
              </a:rPr>
              <a:t>Kent Beck</a:t>
            </a:r>
            <a:r>
              <a:rPr lang="en-US" dirty="0">
                <a:effectLst/>
              </a:rPr>
              <a:t> &amp; Co.</a:t>
            </a:r>
            <a:endParaRPr lang="en-US" dirty="0"/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dirty="0"/>
              <a:t>Similar frameworks have been developed for a broad range of computer languages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NUnit</a:t>
            </a:r>
            <a:r>
              <a:rPr lang="en-US" noProof="1" smtClean="0"/>
              <a:t>,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XUnit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for C# and all .NET languages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noProof="1"/>
              <a:t>cppUnit, jsUnit, PhpUnit, PerlUnit, ...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Visual Studio Team Test </a:t>
            </a:r>
            <a:r>
              <a:rPr lang="en-US" noProof="1"/>
              <a:t>(VSTT)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noProof="1"/>
              <a:t>Developed by Microsoft, integrated in VS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Unit Testing Frameworks</a:t>
            </a:r>
          </a:p>
        </p:txBody>
      </p:sp>
      <p:pic>
        <p:nvPicPr>
          <p:cNvPr id="5" name="Picture 10" descr="http://myconsent.com/images/junit-logo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77795" y="1524000"/>
            <a:ext cx="2002218" cy="798966"/>
          </a:xfrm>
          <a:prstGeom prst="roundRect">
            <a:avLst>
              <a:gd name="adj" fmla="val 3976"/>
            </a:avLst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http://www.edsquared.com/content/binary/WindowsLiveWriter/EntertheCoolestTeamSystemGadgetContest_11622/VisualStudioTeamSystemLogo_3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24268" y="4648200"/>
            <a:ext cx="2109272" cy="914400"/>
          </a:xfrm>
          <a:prstGeom prst="round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62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1" y="5046800"/>
            <a:ext cx="11022199" cy="1582600"/>
          </a:xfrm>
        </p:spPr>
        <p:txBody>
          <a:bodyPr/>
          <a:lstStyle/>
          <a:p>
            <a:pPr>
              <a:lnSpc>
                <a:spcPts val="6000"/>
              </a:lnSpc>
            </a:pPr>
            <a:r>
              <a:rPr lang="en-US" sz="5400" dirty="0" smtClean="0"/>
              <a:t>Visual Studio Team Test</a:t>
            </a:r>
            <a:br>
              <a:rPr lang="en-US" sz="5400" dirty="0" smtClean="0"/>
            </a:br>
            <a:r>
              <a:rPr lang="en-US" sz="5400" dirty="0" smtClean="0"/>
              <a:t>(VSTT)</a:t>
            </a:r>
            <a:endParaRPr lang="bg-BG" sz="54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5736" y="1524000"/>
            <a:ext cx="10004657" cy="203220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://1.bp.blogspot.com/-bgvrnHO4Z0c/TXgSFmVpYWI/AAAAAAAAAPQ/ymGHZ4uxFZg/s1600/studnet-testing32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27575" y="2794699"/>
            <a:ext cx="3792818" cy="1899613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vuuch.com/wp-content/uploads/2010/09/testing-testing-123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1212" y="3447512"/>
            <a:ext cx="3057854" cy="1274438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04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Team Test (VSTT) </a:t>
            </a:r>
            <a:r>
              <a:rPr lang="en-US" dirty="0"/>
              <a:t>is very well integrated with Visual Studio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Create </a:t>
            </a:r>
            <a:r>
              <a:rPr lang="en-US" dirty="0"/>
              <a:t>test projects and unit tests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Execute </a:t>
            </a:r>
            <a:r>
              <a:rPr lang="en-US" dirty="0"/>
              <a:t>unit tests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View </a:t>
            </a:r>
            <a:r>
              <a:rPr lang="en-US" dirty="0"/>
              <a:t>execution results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View code coverage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Located in the assembly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Microsoft.VisualStudio.QualityTools.</a:t>
            </a:r>
            <a:b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UnitTestFramework.dll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 </a:t>
            </a:r>
            <a:r>
              <a:rPr lang="en-US" dirty="0" smtClean="0"/>
              <a:t>Studio Team </a:t>
            </a:r>
            <a:r>
              <a:rPr lang="en-US" dirty="0"/>
              <a:t>Test – Features</a:t>
            </a:r>
          </a:p>
        </p:txBody>
      </p:sp>
      <p:pic>
        <p:nvPicPr>
          <p:cNvPr id="5" name="Picture 4" descr="http://www.christiano.ch/wordpress/wp-content/uploads/2010/02/Logo_MS_Visual_Studio_2010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148" t="-10035" r="-4673" b="-10374"/>
          <a:stretch/>
        </p:blipFill>
        <p:spPr bwMode="auto">
          <a:xfrm>
            <a:off x="7099321" y="2667000"/>
            <a:ext cx="4175342" cy="1348442"/>
          </a:xfrm>
          <a:prstGeom prst="roundRect">
            <a:avLst>
              <a:gd name="adj" fmla="val 3125"/>
            </a:avLst>
          </a:prstGeom>
          <a:solidFill>
            <a:srgbClr val="FFFFFF"/>
          </a:solidFill>
          <a:effectLst>
            <a:glow rad="101600">
              <a:schemeClr val="tx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46977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000" dirty="0"/>
              <a:t>Test code is annotated using custom attributes:</a:t>
            </a:r>
          </a:p>
          <a:p>
            <a:pPr lvl="1">
              <a:lnSpc>
                <a:spcPct val="10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[TestClass]</a:t>
            </a:r>
            <a:r>
              <a:rPr lang="en-US" sz="2800" dirty="0"/>
              <a:t> – denotes a class holding unit tests</a:t>
            </a:r>
          </a:p>
          <a:p>
            <a:pPr lvl="1">
              <a:lnSpc>
                <a:spcPct val="10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[TestMethod]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/>
              <a:t>– denotes a unit test </a:t>
            </a:r>
            <a:r>
              <a:rPr lang="en-US" sz="2800" dirty="0" smtClean="0"/>
              <a:t>method (test case)</a:t>
            </a: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[ExpectedException]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 smtClean="0"/>
              <a:t>– declares that the test </a:t>
            </a:r>
            <a:br>
              <a:rPr lang="en-US" sz="2800" dirty="0" smtClean="0"/>
            </a:br>
            <a:r>
              <a:rPr lang="en-US" sz="2800" dirty="0" smtClean="0"/>
              <a:t>should cause </a:t>
            </a:r>
            <a:r>
              <a:rPr lang="en-US" sz="2800" dirty="0"/>
              <a:t>an exception</a:t>
            </a:r>
          </a:p>
          <a:p>
            <a:pPr lvl="1">
              <a:lnSpc>
                <a:spcPct val="100000"/>
              </a:lnSpc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[Timeout]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/>
              <a:t>– sets a timeout for test execution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Ignore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/>
              <a:t>– temporary ignored test case</a:t>
            </a:r>
          </a:p>
          <a:p>
            <a:pPr lvl="1">
              <a:lnSpc>
                <a:spcPct val="10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[ClassInitialize]</a:t>
            </a:r>
            <a:r>
              <a:rPr lang="en-US" sz="2800" noProof="1">
                <a:solidFill>
                  <a:schemeClr val="tx2"/>
                </a:solidFill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[ClassCleanup]</a:t>
            </a:r>
            <a:r>
              <a:rPr lang="en-US" sz="2800" noProof="1">
                <a:solidFill>
                  <a:schemeClr val="tx2"/>
                </a:solidFill>
              </a:rPr>
              <a:t> </a:t>
            </a:r>
            <a:r>
              <a:rPr lang="en-US" sz="2800" dirty="0"/>
              <a:t>– setup / cleanup logic for the testing class</a:t>
            </a:r>
          </a:p>
          <a:p>
            <a:pPr lvl="1">
              <a:lnSpc>
                <a:spcPct val="10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[TestInitialize]</a:t>
            </a:r>
            <a:r>
              <a:rPr lang="en-US" sz="2800" noProof="1">
                <a:solidFill>
                  <a:schemeClr val="tx2"/>
                </a:solidFill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[TestCleanup]</a:t>
            </a:r>
            <a:r>
              <a:rPr lang="en-US" sz="2800" noProof="1">
                <a:solidFill>
                  <a:schemeClr val="tx2"/>
                </a:solidFill>
              </a:rPr>
              <a:t> </a:t>
            </a:r>
            <a:r>
              <a:rPr lang="en-US" sz="2800" dirty="0"/>
              <a:t>– setup / cleanup logic for each test case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spc="-40" dirty="0"/>
              <a:t>Visual </a:t>
            </a:r>
            <a:r>
              <a:rPr lang="en-US" sz="4800" spc="-40" dirty="0" smtClean="0"/>
              <a:t>Studio Team </a:t>
            </a:r>
            <a:r>
              <a:rPr lang="en-US" sz="4800" spc="-40" dirty="0"/>
              <a:t>Test –  Attributes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91142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Predicate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a true / false statement 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Assertion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a predicate placed in a program code </a:t>
            </a:r>
            <a:r>
              <a:rPr lang="en-US" dirty="0" smtClean="0"/>
              <a:t>(check for some condition)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Developers expect </a:t>
            </a:r>
            <a:r>
              <a:rPr lang="en-US" dirty="0"/>
              <a:t>the predicate is always true at that place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If an assertion fails, the method call does not return and an error is reported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 of VSTT assertion: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Assertions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320456" y="5616714"/>
            <a:ext cx="9803156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19088" marR="0" lvl="0" indent="-319088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Assert.</a:t>
            </a:r>
            <a:r>
              <a:rPr lang="bg-BG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AreEqual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expectedValue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actualValue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 message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.");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6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749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 smtClean="0"/>
              <a:t>Assertions </a:t>
            </a:r>
            <a:r>
              <a:rPr lang="en-US" sz="3000" dirty="0"/>
              <a:t>check </a:t>
            </a:r>
            <a:r>
              <a:rPr lang="en-US" sz="3000" dirty="0" smtClean="0"/>
              <a:t>a condition</a:t>
            </a:r>
          </a:p>
          <a:p>
            <a:pPr lvl="1">
              <a:lnSpc>
                <a:spcPct val="100000"/>
              </a:lnSpc>
            </a:pPr>
            <a:r>
              <a:rPr lang="en-US" sz="2800" noProof="1" smtClean="0"/>
              <a:t>Throw a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TestFailedException</a:t>
            </a:r>
            <a:r>
              <a:rPr lang="en-US" sz="2800" noProof="1" smtClean="0"/>
              <a:t> if the condition is not satisfied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Comparing values for equality</a:t>
            </a:r>
            <a:endParaRPr lang="en-US" sz="3000" dirty="0"/>
          </a:p>
          <a:p>
            <a:pPr lvl="1">
              <a:lnSpc>
                <a:spcPct val="100000"/>
              </a:lnSpc>
            </a:pPr>
            <a:endParaRPr lang="en-US" noProof="1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dirty="0" smtClean="0"/>
              <a:t>Comparing objects (by reference)</a:t>
            </a:r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000" dirty="0"/>
              <a:t>Checking for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sz="3000" dirty="0"/>
              <a:t> value</a:t>
            </a:r>
          </a:p>
          <a:p>
            <a:pPr>
              <a:lnSpc>
                <a:spcPct val="100000"/>
              </a:lnSpc>
            </a:pPr>
            <a:endParaRPr lang="bg-BG" dirty="0"/>
          </a:p>
        </p:txBody>
      </p:sp>
      <p:sp>
        <p:nvSpPr>
          <p:cNvPr id="74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VSTT – </a:t>
            </a:r>
            <a:r>
              <a:rPr lang="en-US" dirty="0"/>
              <a:t>Assertions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2589" y="3040457"/>
            <a:ext cx="10563648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19088" marR="0" lvl="0" indent="-319088" defTabSz="914400" eaLnBrk="0" latin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AreEqual(expectedValue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actualValue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[, message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12589" y="4301989"/>
            <a:ext cx="10563648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19088" marR="0" lvl="0" indent="-319088" defTabSz="914400" eaLnBrk="0" latin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AreSame(expectedObject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actualObject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[, message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12589" y="5478857"/>
            <a:ext cx="10563648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19088" marR="0" lvl="0" indent="-319088" defTabSz="914400" eaLnBrk="0" latin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IsNull(object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[, message])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12589" y="6164657"/>
            <a:ext cx="10563648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19088" marR="0" lvl="0" indent="-319088" defTabSz="914400" eaLnBrk="0" latin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IsNotNull(object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[, message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18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7659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Checking conditions</a:t>
            </a:r>
          </a:p>
          <a:p>
            <a:pPr lvl="1">
              <a:lnSpc>
                <a:spcPct val="100000"/>
              </a:lnSpc>
            </a:pPr>
            <a:endParaRPr lang="en-US" noProof="1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Forced </a:t>
            </a:r>
            <a:r>
              <a:rPr lang="en-US" dirty="0"/>
              <a:t>test </a:t>
            </a:r>
            <a:r>
              <a:rPr lang="en-US" dirty="0" smtClean="0"/>
              <a:t>failure</a:t>
            </a:r>
            <a:endParaRPr lang="en-US" dirty="0"/>
          </a:p>
        </p:txBody>
      </p:sp>
      <p:sp>
        <p:nvSpPr>
          <p:cNvPr id="76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VSTT – </a:t>
            </a:r>
            <a:r>
              <a:rPr lang="en-US" dirty="0"/>
              <a:t>Assertions (2)</a:t>
            </a:r>
            <a:endParaRPr lang="bg-BG" dirty="0"/>
          </a:p>
        </p:txBody>
      </p:sp>
      <p:pic>
        <p:nvPicPr>
          <p:cNvPr id="1026" name="Picture 2" descr="Figure 8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10148" y="4591050"/>
            <a:ext cx="4208480" cy="1657351"/>
          </a:xfrm>
          <a:prstGeom prst="roundRect">
            <a:avLst>
              <a:gd name="adj" fmla="val 2572"/>
            </a:avLst>
          </a:prstGeom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2589" y="1856882"/>
            <a:ext cx="10563648" cy="4441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19088" marR="0" lvl="0" indent="-319088" defTabSz="914400" eaLnBrk="0" latin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IsTrue(condition [, message])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12589" y="2542682"/>
            <a:ext cx="10563648" cy="4441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19088" marR="0" lvl="0" indent="-319088" defTabSz="914400" eaLnBrk="0" latin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IsFalse(condition [, message])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12589" y="3886200"/>
            <a:ext cx="10563648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19088" marR="0" lvl="0" indent="-319088" defTabSz="914400" eaLnBrk="0" latin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Fail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([message])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50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Arrange</a:t>
            </a:r>
            <a:r>
              <a:rPr lang="en-US" sz="3000" dirty="0"/>
              <a:t> all necessary preconditions and </a:t>
            </a:r>
            <a:r>
              <a:rPr lang="en-US" sz="3000" dirty="0" smtClean="0"/>
              <a:t>inputs</a:t>
            </a:r>
            <a:endParaRPr lang="en-US" sz="30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Act</a:t>
            </a:r>
            <a:r>
              <a:rPr lang="en-US" sz="3000" dirty="0"/>
              <a:t> on the object or method under </a:t>
            </a:r>
            <a:r>
              <a:rPr lang="en-US" sz="3000" dirty="0" smtClean="0"/>
              <a:t>test</a:t>
            </a:r>
            <a:endParaRPr lang="en-US" sz="30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Assert</a:t>
            </a:r>
            <a:r>
              <a:rPr lang="en-US" sz="3000" dirty="0"/>
              <a:t> that the expected </a:t>
            </a:r>
            <a:r>
              <a:rPr lang="en-US" sz="3000" dirty="0" smtClean="0"/>
              <a:t>results </a:t>
            </a:r>
            <a:r>
              <a:rPr lang="en-US" sz="3000" dirty="0"/>
              <a:t>have </a:t>
            </a:r>
            <a:r>
              <a:rPr lang="en-US" sz="3000" dirty="0" smtClean="0"/>
              <a:t>occurred</a:t>
            </a:r>
            <a:endParaRPr lang="en-US" sz="3000" dirty="0"/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 smtClean="0"/>
              <a:t>A Pattern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914162" y="3122235"/>
            <a:ext cx="10360501" cy="327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19088" marR="0" lvl="0" indent="-319088" defTabSz="914400" eaLnBrk="0" latinLnBrk="0" hangingPunct="0">
              <a:lnSpc>
                <a:spcPct val="100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[TestMethod]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19088" marR="0" lvl="0" indent="-319088" defTabSz="914400" eaLnBrk="0" latinLnBrk="0" hangingPunct="0">
              <a:lnSpc>
                <a:spcPct val="100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TestDeposit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19088" marR="0" lvl="0" indent="-319088" defTabSz="914400" eaLnBrk="0" latinLnBrk="0" hangingPunct="0">
              <a:lnSpc>
                <a:spcPct val="100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19088" marR="0" lvl="0" indent="-319088" defTabSz="914400" eaLnBrk="0" latinLnBrk="0" hangingPunct="0">
              <a:lnSpc>
                <a:spcPct val="100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BankAccount account = new BankAccount();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19088" marR="0" lvl="0" indent="-319088" defTabSz="914400" eaLnBrk="0" latinLnBrk="0" hangingPunct="0">
              <a:lnSpc>
                <a:spcPct val="100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account.Deposit(125.0);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19088" marR="0" lvl="0" indent="-319088" defTabSz="914400" eaLnBrk="0" latinLnBrk="0" hangingPunct="0">
              <a:lnSpc>
                <a:spcPct val="100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account.Deposit(25.0);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19088" marR="0" lvl="0" indent="-319088" defTabSz="914400" eaLnBrk="0" latinLnBrk="0" hangingPunct="0">
              <a:lnSpc>
                <a:spcPct val="100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Assert.AreEqual(150.0, account.Balance, "Balance is wrong.");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19088" marR="0" lvl="0" indent="-319088" defTabSz="914400" eaLnBrk="0" latinLnBrk="0" hangingPunct="0">
              <a:lnSpc>
                <a:spcPct val="100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31344" y="3274635"/>
            <a:ext cx="1940172" cy="954107"/>
          </a:xfrm>
          <a:prstGeom prst="rect">
            <a:avLst/>
          </a:prstGeom>
          <a:noFill/>
        </p:spPr>
        <p:txBody>
          <a:bodyPr wrap="none" rtlCol="0">
            <a:prstTxWarp prst="textCanUp">
              <a:avLst/>
            </a:prstTxWarp>
            <a:spAutoFit/>
          </a:bodyPr>
          <a:lstStyle/>
          <a:p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lumMod val="50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bg-BG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lumMod val="50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bg-BG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lumMod val="50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А</a:t>
            </a:r>
          </a:p>
          <a:p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lumMod val="50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Pattern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6">
                    <a:lumMod val="50000"/>
                    <a:alpha val="40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8769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Code coverage</a:t>
            </a:r>
          </a:p>
          <a:p>
            <a:pPr lvl="1"/>
            <a:r>
              <a:rPr lang="en-US" dirty="0" smtClean="0"/>
              <a:t>Shows what percent of the code we've covered</a:t>
            </a:r>
          </a:p>
          <a:p>
            <a:pPr lvl="1"/>
            <a:r>
              <a:rPr lang="en-US" dirty="0" smtClean="0"/>
              <a:t>High code coverage means less untested code</a:t>
            </a:r>
          </a:p>
          <a:p>
            <a:pPr lvl="1"/>
            <a:r>
              <a:rPr lang="en-US" dirty="0" smtClean="0"/>
              <a:t>We may have pointless unit tests that are calculated in the code coverage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70-80% coverage is excellent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Coverage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206187" y="5105400"/>
            <a:ext cx="9662183" cy="1409700"/>
            <a:chOff x="762000" y="3876817"/>
            <a:chExt cx="7248525" cy="1409700"/>
          </a:xfrm>
          <a:effectLst>
            <a:glow rad="101600">
              <a:schemeClr val="tx1">
                <a:alpha val="60000"/>
              </a:schemeClr>
            </a:glow>
          </a:effectLst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3876817"/>
              <a:ext cx="7248525" cy="1409700"/>
            </a:xfrm>
            <a:prstGeom prst="roundRect">
              <a:avLst>
                <a:gd name="adj" fmla="val 1738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Oval 4"/>
            <p:cNvSpPr/>
            <p:nvPr/>
          </p:nvSpPr>
          <p:spPr>
            <a:xfrm>
              <a:off x="6410325" y="4391167"/>
              <a:ext cx="1447800" cy="781050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254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dirty="0" smtClean="0"/>
              <a:t>Unit Testing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What is it?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tabLst>
                <a:tab pos="406400" algn="l"/>
              </a:tabLst>
            </a:pPr>
            <a:r>
              <a:rPr lang="en-US" dirty="0"/>
              <a:t>Unit testing Frameworks</a:t>
            </a:r>
          </a:p>
          <a:p>
            <a:pPr lvl="2">
              <a:lnSpc>
                <a:spcPct val="100000"/>
              </a:lnSpc>
              <a:spcBef>
                <a:spcPts val="1200"/>
              </a:spcBef>
              <a:tabLst>
                <a:tab pos="406400" algn="l"/>
              </a:tabLst>
            </a:pPr>
            <a:r>
              <a:rPr lang="en-US" dirty="0"/>
              <a:t>Visual Studio Team Test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tabLst>
                <a:tab pos="406400" algn="l"/>
              </a:tabLst>
            </a:pPr>
            <a:r>
              <a:rPr lang="en-US" dirty="0"/>
              <a:t>Unit Testing Best </a:t>
            </a:r>
            <a:r>
              <a:rPr lang="en-US" dirty="0" smtClean="0"/>
              <a:t>Practices</a:t>
            </a:r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dirty="0" smtClean="0"/>
              <a:t>Dependency Injection</a:t>
            </a:r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dirty="0" smtClean="0"/>
              <a:t>Mocking</a:t>
            </a:r>
          </a:p>
          <a:p>
            <a:pPr marL="819096" lvl="1" indent="-514350">
              <a:lnSpc>
                <a:spcPct val="100000"/>
              </a:lnSpc>
              <a:spcBef>
                <a:spcPts val="1200"/>
              </a:spcBef>
            </a:pPr>
            <a:r>
              <a:rPr lang="en-US" noProof="1" smtClean="0"/>
              <a:t>Using Moq</a:t>
            </a:r>
          </a:p>
          <a:p>
            <a:pPr>
              <a:lnSpc>
                <a:spcPct val="100000"/>
              </a:lnSpc>
              <a:spcBef>
                <a:spcPts val="1200"/>
              </a:spcBef>
              <a:tabLst>
                <a:tab pos="406400" algn="l"/>
              </a:tabLst>
            </a:pP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Table of Contents</a:t>
            </a:r>
            <a:endParaRPr lang="en-US" sz="4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012" y="1524000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0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71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VSTT – </a:t>
            </a:r>
            <a:r>
              <a:rPr lang="en-US" dirty="0"/>
              <a:t>Example</a:t>
            </a:r>
          </a:p>
        </p:txBody>
      </p:sp>
      <p:sp>
        <p:nvSpPr>
          <p:cNvPr id="716804" name="Rectangle 4"/>
          <p:cNvSpPr>
            <a:spLocks noChangeArrowheads="1"/>
          </p:cNvSpPr>
          <p:nvPr/>
        </p:nvSpPr>
        <p:spPr bwMode="auto">
          <a:xfrm>
            <a:off x="760412" y="1066800"/>
            <a:ext cx="10457841" cy="5509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19088" indent="-319088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Account</a:t>
            </a:r>
          </a:p>
          <a:p>
            <a:pPr marL="319088" indent="-319088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19088" indent="-319088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decimal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balance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319088" indent="-319088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decimal Balance</a:t>
            </a:r>
          </a:p>
          <a:p>
            <a:pPr marL="319088" indent="-319088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 …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19088" indent="-319088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Deposit(decimal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amount)</a:t>
            </a:r>
          </a:p>
          <a:p>
            <a:pPr marL="319088" indent="-319088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19088" indent="-319088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this.balance += amount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319088" indent="-319088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19088" indent="-319088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Withdraw(decimal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amount)</a:t>
            </a:r>
          </a:p>
          <a:p>
            <a:pPr marL="319088" indent="-319088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19088" indent="-319088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this.balance -= amount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319088" indent="-319088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19088" indent="-319088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TransferFunds(Account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destination,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decimal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amount)</a:t>
            </a:r>
          </a:p>
          <a:p>
            <a:pPr marL="319088" indent="-319088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 …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319088" indent="-319088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52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VSTT – </a:t>
            </a:r>
            <a:r>
              <a:rPr lang="en-US" dirty="0"/>
              <a:t>Example (2)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717828" name="Rectangle 4"/>
          <p:cNvSpPr>
            <a:spLocks noChangeArrowheads="1"/>
          </p:cNvSpPr>
          <p:nvPr/>
        </p:nvSpPr>
        <p:spPr bwMode="auto">
          <a:xfrm>
            <a:off x="760412" y="1107516"/>
            <a:ext cx="10563648" cy="5559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Microsoft.VisualStudio.TestTools.UnitTesting;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[TestClass]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AccountTest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[TestMethod]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TestTransferFunds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Account source = new Account();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source.Deposit(200.00M);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Account dest = new Account();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dest.Deposit(150.00M);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source.TransferFunds(dest, 100.00M);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Assert.AreEqual(250.00M, dest.Balance);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Assert.AreEqual(100.00M, source.Balance);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6842125" algn="l"/>
              </a:tabLst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36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VSTT – Screenshot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441" y="1295400"/>
            <a:ext cx="10887295" cy="5200650"/>
          </a:xfrm>
          <a:prstGeom prst="roundRect">
            <a:avLst>
              <a:gd name="adj" fmla="val 1903"/>
            </a:avLst>
          </a:prstGeom>
          <a:noFill/>
          <a:ln w="9525">
            <a:noFill/>
            <a:miter lim="800000"/>
            <a:headEnd/>
            <a:tailEnd/>
          </a:ln>
          <a:effectLst>
            <a:glow rad="101600">
              <a:schemeClr val="tx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800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Studio Team Test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08828" y="1244881"/>
            <a:ext cx="5101585" cy="2436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01600">
              <a:schemeClr val="tx1">
                <a:alpha val="60000"/>
              </a:schemeClr>
            </a:glow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4336" y="1267839"/>
            <a:ext cx="3396878" cy="2575650"/>
          </a:xfrm>
          <a:prstGeom prst="roundRect">
            <a:avLst>
              <a:gd name="adj" fmla="val 2591"/>
            </a:avLst>
          </a:prstGeom>
          <a:noFill/>
          <a:ln w="9525">
            <a:noFill/>
            <a:miter lim="800000"/>
            <a:headEnd/>
            <a:tailEnd/>
          </a:ln>
          <a:effectLst>
            <a:glow rad="101600">
              <a:schemeClr val="tx1">
                <a:alpha val="60000"/>
              </a:schemeClr>
            </a:glow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19756031" lon="21301027" rev="709954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http://www.christiano.ch/wordpress/wp-content/uploads/2010/02/Logo_MS_Visual_Studio_2010.jp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148" t="-10035" r="-4673" b="-10374"/>
          <a:stretch/>
        </p:blipFill>
        <p:spPr bwMode="auto">
          <a:xfrm rot="311698">
            <a:off x="4048804" y="3203882"/>
            <a:ext cx="4113434" cy="1328449"/>
          </a:xfrm>
          <a:prstGeom prst="roundRect">
            <a:avLst>
              <a:gd name="adj" fmla="val 14863"/>
            </a:avLst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>
            <a:glow rad="101600">
              <a:schemeClr val="tx1">
                <a:alpha val="60000"/>
              </a:schemeClr>
            </a:glow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ContrastingRightFacing">
              <a:rot lat="20507042" lon="20838097" rev="857774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</p:spTree>
    <p:extLst>
      <p:ext uri="{BB962C8B-B14F-4D97-AF65-F5344CB8AC3E}">
        <p14:creationId xmlns:p14="http://schemas.microsoft.com/office/powerpoint/2010/main" val="259098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4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53664" y="5105400"/>
            <a:ext cx="7679382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sz="5400" dirty="0"/>
              <a:t>Unit Testing Best Practices</a:t>
            </a:r>
            <a:endParaRPr lang="bg-BG" sz="5400" dirty="0"/>
          </a:p>
        </p:txBody>
      </p:sp>
      <p:pic>
        <p:nvPicPr>
          <p:cNvPr id="7170" name="Picture 2" descr="http://www.datatraverse.com/style/swtes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50160" y="1453630"/>
            <a:ext cx="6091459" cy="3042170"/>
          </a:xfrm>
          <a:prstGeom prst="roundRect">
            <a:avLst>
              <a:gd name="adj" fmla="val 4085"/>
            </a:avLst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23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7280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should express a </a:t>
            </a:r>
            <a:r>
              <a:rPr lang="en-US" dirty="0" smtClean="0"/>
              <a:t>specific requirement that is tested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Usually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[TestMethod_StateUnderTest_ExpectedBehavior]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TestAccountDepositNegativeSum()</a:t>
            </a:r>
            <a:r>
              <a:rPr lang="en-US" noProof="1" smtClean="0">
                <a:latin typeface="+mj-lt"/>
                <a:cs typeface="Consolas" pitchFamily="49" charset="0"/>
              </a:rPr>
              <a:t> or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AccountShouldNotDepositNegativeSum()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dirty="0" smtClean="0"/>
              <a:t>The test </a:t>
            </a:r>
            <a:r>
              <a:rPr lang="en-US" dirty="0"/>
              <a:t>name should </a:t>
            </a:r>
            <a:r>
              <a:rPr lang="en-US" dirty="0" smtClean="0"/>
              <a:t>include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Expected input or state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Expected result output or state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Name of the tested method or class</a:t>
            </a:r>
          </a:p>
        </p:txBody>
      </p:sp>
      <p:sp>
        <p:nvSpPr>
          <p:cNvPr id="72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Naming Standards for Unit Tests</a:t>
            </a:r>
          </a:p>
        </p:txBody>
      </p:sp>
    </p:spTree>
    <p:extLst>
      <p:ext uri="{BB962C8B-B14F-4D97-AF65-F5344CB8AC3E}">
        <p14:creationId xmlns:p14="http://schemas.microsoft.com/office/powerpoint/2010/main" val="7525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7290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90513" indent="-290513">
              <a:lnSpc>
                <a:spcPct val="100000"/>
              </a:lnSpc>
              <a:tabLst>
                <a:tab pos="914400" algn="l"/>
              </a:tabLst>
            </a:pPr>
            <a:r>
              <a:rPr lang="en-US" dirty="0"/>
              <a:t>Given the method:</a:t>
            </a:r>
          </a:p>
          <a:p>
            <a:pPr marL="347663" indent="-347663">
              <a:lnSpc>
                <a:spcPct val="100000"/>
              </a:lnSpc>
              <a:buFontTx/>
              <a:buNone/>
              <a:tabLst>
                <a:tab pos="914400" algn="l"/>
              </a:tabLst>
            </a:pPr>
            <a:endParaRPr lang="en-US" dirty="0"/>
          </a:p>
          <a:p>
            <a:pPr marL="347663" indent="-347663">
              <a:lnSpc>
                <a:spcPct val="100000"/>
              </a:lnSpc>
              <a:buFontTx/>
              <a:buNone/>
              <a:tabLst>
                <a:tab pos="914400" algn="l"/>
              </a:tabLst>
            </a:pPr>
            <a:r>
              <a:rPr lang="en-US" dirty="0"/>
              <a:t>	with requirement to ignore numbers </a:t>
            </a:r>
            <a:r>
              <a:rPr lang="en-US" dirty="0" smtClean="0"/>
              <a:t>greater than </a:t>
            </a:r>
            <a:r>
              <a:rPr lang="en-US" dirty="0"/>
              <a:t>100 in the summing process</a:t>
            </a:r>
          </a:p>
          <a:p>
            <a:pPr marL="290513" indent="-290513">
              <a:lnSpc>
                <a:spcPct val="100000"/>
              </a:lnSpc>
              <a:spcBef>
                <a:spcPts val="1200"/>
              </a:spcBef>
              <a:tabLst>
                <a:tab pos="231775" algn="l"/>
              </a:tabLst>
            </a:pPr>
            <a:r>
              <a:rPr lang="en-US" dirty="0"/>
              <a:t>The test name </a:t>
            </a:r>
            <a:r>
              <a:rPr lang="en-US" dirty="0" smtClean="0"/>
              <a:t>could be:</a:t>
            </a:r>
            <a:endParaRPr lang="en-US" dirty="0"/>
          </a:p>
        </p:txBody>
      </p:sp>
      <p:sp>
        <p:nvSpPr>
          <p:cNvPr id="7290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Naming Standards for Unit Tests – Example</a:t>
            </a:r>
          </a:p>
        </p:txBody>
      </p:sp>
      <p:sp>
        <p:nvSpPr>
          <p:cNvPr id="729092" name="Rectangle 4"/>
          <p:cNvSpPr>
            <a:spLocks noChangeArrowheads="1"/>
          </p:cNvSpPr>
          <p:nvPr/>
        </p:nvSpPr>
        <p:spPr bwMode="auto">
          <a:xfrm>
            <a:off x="1015735" y="1931314"/>
            <a:ext cx="1007059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19088" indent="-319088" eaLnBrk="0" hangingPunct="0"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 Sum(params int[] values)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015733" y="4462848"/>
            <a:ext cx="1007059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19088" indent="-319088" eaLnBrk="0" hangingPunct="0"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TestSumNumberIgnoredIfGreaterThan100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15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7301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Generally, a passing test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never </a:t>
            </a:r>
            <a:r>
              <a:rPr lang="en-US" dirty="0"/>
              <a:t>be removed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These tests make sure that code changes </a:t>
            </a:r>
            <a:r>
              <a:rPr lang="en-US" dirty="0" smtClean="0"/>
              <a:t>don't </a:t>
            </a:r>
            <a:r>
              <a:rPr lang="en-US" dirty="0"/>
              <a:t>break working code</a:t>
            </a:r>
          </a:p>
          <a:p>
            <a:pPr>
              <a:lnSpc>
                <a:spcPct val="100000"/>
              </a:lnSpc>
            </a:pPr>
            <a:r>
              <a:rPr lang="en-US" dirty="0"/>
              <a:t>A passing test should only be changed to make it more readable</a:t>
            </a:r>
          </a:p>
          <a:p>
            <a:pPr>
              <a:lnSpc>
                <a:spcPct val="100000"/>
              </a:lnSpc>
            </a:pPr>
            <a:r>
              <a:rPr lang="en-US" dirty="0"/>
              <a:t>When </a:t>
            </a:r>
            <a:r>
              <a:rPr lang="en-US" dirty="0" smtClean="0"/>
              <a:t>tests don't </a:t>
            </a:r>
            <a:r>
              <a:rPr lang="en-US" dirty="0"/>
              <a:t>pass, it usually means there are conflicting requirements</a:t>
            </a:r>
          </a:p>
        </p:txBody>
      </p:sp>
      <p:sp>
        <p:nvSpPr>
          <p:cNvPr id="7301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When Should a Test be Changed or Removed?</a:t>
            </a:r>
          </a:p>
        </p:txBody>
      </p:sp>
    </p:spTree>
    <p:extLst>
      <p:ext uri="{BB962C8B-B14F-4D97-AF65-F5344CB8AC3E}">
        <p14:creationId xmlns:p14="http://schemas.microsoft.com/office/powerpoint/2010/main" val="355788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7311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</a:t>
            </a:r>
          </a:p>
          <a:p>
            <a:pPr>
              <a:buFontTx/>
              <a:buNone/>
            </a:pPr>
            <a:endParaRPr lang="en-US" sz="2400" b="0" u="sng" dirty="0"/>
          </a:p>
          <a:p>
            <a:pPr>
              <a:buFontTx/>
              <a:buNone/>
            </a:pPr>
            <a:endParaRPr lang="en-US" sz="2400" b="0" u="sng" dirty="0"/>
          </a:p>
          <a:p>
            <a:pPr>
              <a:buFontTx/>
              <a:buNone/>
            </a:pPr>
            <a:endParaRPr lang="en-US" sz="2400" b="0" u="sng" dirty="0"/>
          </a:p>
          <a:p>
            <a:pPr>
              <a:buFontTx/>
              <a:buNone/>
            </a:pPr>
            <a:endParaRPr lang="en-US" sz="2400" dirty="0"/>
          </a:p>
          <a:p>
            <a:r>
              <a:rPr lang="en-US" dirty="0"/>
              <a:t>New features </a:t>
            </a:r>
            <a:r>
              <a:rPr lang="en-US" dirty="0" smtClean="0"/>
              <a:t>allow </a:t>
            </a:r>
            <a:r>
              <a:rPr lang="en-US" dirty="0"/>
              <a:t>negative numbers</a:t>
            </a:r>
          </a:p>
        </p:txBody>
      </p:sp>
      <p:sp>
        <p:nvSpPr>
          <p:cNvPr id="7311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When Should a Test be Changed or Removed? (2)</a:t>
            </a:r>
          </a:p>
        </p:txBody>
      </p:sp>
      <p:sp>
        <p:nvSpPr>
          <p:cNvPr id="731140" name="Rectangle 4"/>
          <p:cNvSpPr>
            <a:spLocks noChangeArrowheads="1"/>
          </p:cNvSpPr>
          <p:nvPr/>
        </p:nvSpPr>
        <p:spPr bwMode="auto">
          <a:xfrm>
            <a:off x="684212" y="1828800"/>
            <a:ext cx="10899481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19088" indent="-319088" eaLnBrk="0" hangingPunct="0">
              <a:lnSpc>
                <a:spcPct val="110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[ExpectedException(typeof(Exception),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Negatives not allowed")]</a:t>
            </a:r>
          </a:p>
          <a:p>
            <a:pPr marL="319088" indent="-319088" eaLnBrk="0" hangingPunct="0">
              <a:lnSpc>
                <a:spcPct val="110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TestSum_FirstNegativeNumberThrowsException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pPr marL="319088" indent="-319088" eaLnBrk="0" hangingPunct="0">
              <a:lnSpc>
                <a:spcPct val="110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319088" indent="-319088" eaLnBrk="0" hangingPunct="0">
              <a:lnSpc>
                <a:spcPct val="110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Sum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(-1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1, 2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19088" indent="-319088" eaLnBrk="0" hangingPunct="0">
              <a:lnSpc>
                <a:spcPct val="110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5772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7321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54013" indent="-354013"/>
            <a:r>
              <a:rPr lang="en-US" dirty="0"/>
              <a:t>New developer writes the following test:</a:t>
            </a:r>
          </a:p>
          <a:p>
            <a:pPr marL="354013" indent="-354013">
              <a:buFontTx/>
              <a:buNone/>
            </a:pPr>
            <a:endParaRPr lang="en-US" u="sng" dirty="0"/>
          </a:p>
          <a:p>
            <a:pPr marL="354013" indent="-354013">
              <a:buFontTx/>
              <a:buNone/>
            </a:pPr>
            <a:endParaRPr lang="en-US" u="sng" dirty="0"/>
          </a:p>
          <a:p>
            <a:pPr marL="354013" indent="-354013">
              <a:buFontTx/>
              <a:buNone/>
            </a:pPr>
            <a:endParaRPr lang="en-US" dirty="0"/>
          </a:p>
          <a:p>
            <a:pPr marL="354013" indent="-354013"/>
            <a:r>
              <a:rPr lang="en-US" dirty="0"/>
              <a:t>Earlier test fails due to a requirement change</a:t>
            </a:r>
          </a:p>
        </p:txBody>
      </p:sp>
      <p:sp>
        <p:nvSpPr>
          <p:cNvPr id="732165" name="Rectangle 5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 fontScale="90000"/>
          </a:bodyPr>
          <a:lstStyle/>
          <a:p>
            <a:r>
              <a:rPr lang="en-US" dirty="0"/>
              <a:t>When Should a Test be Changed or Removed? (3)</a:t>
            </a:r>
          </a:p>
        </p:txBody>
      </p:sp>
      <p:sp>
        <p:nvSpPr>
          <p:cNvPr id="732166" name="Rectangle 6"/>
          <p:cNvSpPr>
            <a:spLocks noChangeArrowheads="1"/>
          </p:cNvSpPr>
          <p:nvPr/>
        </p:nvSpPr>
        <p:spPr bwMode="auto">
          <a:xfrm>
            <a:off x="755870" y="1752600"/>
            <a:ext cx="10658624" cy="21012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19088" indent="-319088" eaLnBrk="0" hangingPunct="0">
              <a:lnSpc>
                <a:spcPct val="110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oid TestSum_FirstNegativeNumberCalculatesCorrectly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pPr marL="319088" indent="-319088" eaLnBrk="0" hangingPunct="0">
              <a:lnSpc>
                <a:spcPct val="110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319088" indent="-319088" eaLnBrk="0" hangingPunct="0">
              <a:lnSpc>
                <a:spcPct val="110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sumResult = sum(-1, 1, 2);</a:t>
            </a:r>
          </a:p>
          <a:p>
            <a:pPr marL="319088" indent="-319088" eaLnBrk="0" hangingPunct="0">
              <a:lnSpc>
                <a:spcPct val="110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Assert.AreEqual(2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sumResult);</a:t>
            </a:r>
          </a:p>
          <a:p>
            <a:pPr marL="319088" indent="-319088" eaLnBrk="0" hangingPunct="0">
              <a:lnSpc>
                <a:spcPct val="110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8937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015736" y="5275400"/>
            <a:ext cx="10157354" cy="820600"/>
          </a:xfrm>
        </p:spPr>
        <p:txBody>
          <a:bodyPr/>
          <a:lstStyle/>
          <a:p>
            <a:r>
              <a:rPr lang="en-US" dirty="0" smtClean="0"/>
              <a:t>What is Unit Testing?</a:t>
            </a:r>
            <a:endParaRPr lang="en-US" dirty="0"/>
          </a:p>
        </p:txBody>
      </p:sp>
      <p:pic>
        <p:nvPicPr>
          <p:cNvPr id="1026" name="Picture 2" descr="http://leonmeijer.nl/images/leonmeijer_nl/WindowsLiveWriter/TestdrivendevelopmentUni.NETwhatsallthis_D86E/sw_testing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60954" y="1371600"/>
            <a:ext cx="6483812" cy="3214576"/>
          </a:xfrm>
          <a:prstGeom prst="roundRect">
            <a:avLst>
              <a:gd name="adj" fmla="val 2798"/>
            </a:avLst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46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77312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54013" indent="-354013">
              <a:lnSpc>
                <a:spcPct val="100000"/>
              </a:lnSpc>
            </a:pPr>
            <a:r>
              <a:rPr lang="en-US" sz="3600" dirty="0"/>
              <a:t>Two </a:t>
            </a:r>
            <a:r>
              <a:rPr lang="en-US" sz="3600" dirty="0" smtClean="0"/>
              <a:t>courses </a:t>
            </a:r>
            <a:r>
              <a:rPr lang="en-US" sz="3600" dirty="0"/>
              <a:t>of </a:t>
            </a:r>
            <a:r>
              <a:rPr lang="en-US" sz="3600" dirty="0" smtClean="0"/>
              <a:t>action:</a:t>
            </a:r>
            <a:endParaRPr lang="en-US" sz="3600" dirty="0"/>
          </a:p>
          <a:p>
            <a:pPr marL="982663" lvl="1" indent="-449263">
              <a:lnSpc>
                <a:spcPct val="100000"/>
              </a:lnSpc>
              <a:buFont typeface="Wingdings" pitchFamily="2" charset="2"/>
              <a:buAutoNum type="arabicPeriod"/>
            </a:pPr>
            <a:r>
              <a:rPr lang="en-US" sz="3400" dirty="0" smtClean="0"/>
              <a:t>Delete (or make obsolete) the failing test after verifying it is invalid</a:t>
            </a:r>
          </a:p>
          <a:p>
            <a:pPr marL="982663" lvl="1" indent="-449263">
              <a:lnSpc>
                <a:spcPct val="100000"/>
              </a:lnSpc>
              <a:buFont typeface="Wingdings" pitchFamily="2" charset="2"/>
              <a:buAutoNum type="arabicPeriod"/>
            </a:pPr>
            <a:r>
              <a:rPr lang="en-US" sz="3400" dirty="0" smtClean="0"/>
              <a:t>Change the old test:</a:t>
            </a:r>
          </a:p>
          <a:p>
            <a:pPr marL="1435100" lvl="2" indent="-266700">
              <a:lnSpc>
                <a:spcPct val="100000"/>
              </a:lnSpc>
            </a:pPr>
            <a:r>
              <a:rPr lang="en-US" sz="3200" dirty="0" smtClean="0"/>
              <a:t>Either </a:t>
            </a:r>
            <a:r>
              <a:rPr lang="en-US" sz="3200" dirty="0"/>
              <a:t>testing the new requirement</a:t>
            </a:r>
          </a:p>
          <a:p>
            <a:pPr marL="1435100" lvl="2" indent="-266700">
              <a:lnSpc>
                <a:spcPct val="100000"/>
              </a:lnSpc>
            </a:pPr>
            <a:r>
              <a:rPr lang="en-US" sz="3200" dirty="0"/>
              <a:t>Or test the older requirement </a:t>
            </a:r>
            <a:endParaRPr lang="en-US" sz="3200" dirty="0" smtClean="0"/>
          </a:p>
          <a:p>
            <a:pPr marL="1168400" lvl="2" indent="0">
              <a:lnSpc>
                <a:spcPct val="100000"/>
              </a:lnSpc>
              <a:buNone/>
            </a:pPr>
            <a:r>
              <a:rPr lang="en-US" sz="3200" dirty="0" smtClean="0"/>
              <a:t>under </a:t>
            </a:r>
            <a:r>
              <a:rPr lang="en-US" sz="3200" dirty="0"/>
              <a:t>new settings</a:t>
            </a:r>
          </a:p>
        </p:txBody>
      </p:sp>
      <p:sp>
        <p:nvSpPr>
          <p:cNvPr id="773123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 fontScale="90000"/>
          </a:bodyPr>
          <a:lstStyle/>
          <a:p>
            <a:r>
              <a:rPr lang="en-US" dirty="0"/>
              <a:t>When Should a Test be Changed or Removed? (4)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23212" y="3733800"/>
            <a:ext cx="3250353" cy="182880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989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7331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dirty="0"/>
          </a:p>
          <a:p>
            <a:r>
              <a:rPr lang="en-US" dirty="0" smtClean="0"/>
              <a:t>What's </a:t>
            </a:r>
            <a:r>
              <a:rPr lang="en-US" dirty="0"/>
              <a:t>wrong with the following test?</a:t>
            </a:r>
          </a:p>
          <a:p>
            <a:pPr>
              <a:buFontTx/>
              <a:buNone/>
            </a:pPr>
            <a:endParaRPr lang="en-US" sz="3600" dirty="0"/>
          </a:p>
          <a:p>
            <a:pPr>
              <a:buFontTx/>
              <a:buNone/>
            </a:pPr>
            <a:endParaRPr lang="en-US" sz="2800" dirty="0"/>
          </a:p>
          <a:p>
            <a:pPr>
              <a:buFontTx/>
              <a:buNone/>
            </a:pP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dirty="0"/>
              <a:t>A failing test should prove that there is something wrong with the production code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Not with the unit test code</a:t>
            </a:r>
          </a:p>
        </p:txBody>
      </p:sp>
      <p:sp>
        <p:nvSpPr>
          <p:cNvPr id="73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Tests Should Reflect Required Reality</a:t>
            </a:r>
          </a:p>
        </p:txBody>
      </p:sp>
      <p:sp>
        <p:nvSpPr>
          <p:cNvPr id="733188" name="Rectangle 4"/>
          <p:cNvSpPr>
            <a:spLocks noChangeArrowheads="1"/>
          </p:cNvSpPr>
          <p:nvPr/>
        </p:nvSpPr>
        <p:spPr bwMode="auto">
          <a:xfrm>
            <a:off x="1024202" y="1295399"/>
            <a:ext cx="10148887" cy="413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Sum(int a, int b) –&gt; returns sum of a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733189" name="Rectangle 5"/>
          <p:cNvSpPr>
            <a:spLocks noChangeArrowheads="1"/>
          </p:cNvSpPr>
          <p:nvPr/>
        </p:nvSpPr>
        <p:spPr bwMode="auto">
          <a:xfrm>
            <a:off x="1024203" y="2590800"/>
            <a:ext cx="10148887" cy="17004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Sum_AddsOneAndTwo()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result = Sum(1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2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Assert.AreEqual(4, result, "Bad sum");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9010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33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733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7464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Assert message in a test </a:t>
            </a:r>
            <a:r>
              <a:rPr lang="en-US" dirty="0" smtClean="0"/>
              <a:t>could be one </a:t>
            </a:r>
            <a:r>
              <a:rPr lang="en-US" dirty="0"/>
              <a:t>of the most important things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Tells us what we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expected to happen but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didn't</a:t>
            </a:r>
            <a:r>
              <a:rPr lang="en-US" dirty="0" smtClean="0"/>
              <a:t> </a:t>
            </a:r>
            <a:r>
              <a:rPr lang="en-US" dirty="0"/>
              <a:t>and what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happened instead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Good assert message helps us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track bugs</a:t>
            </a:r>
            <a:r>
              <a:rPr lang="en-US" dirty="0"/>
              <a:t> and understand unit tests more </a:t>
            </a:r>
            <a:r>
              <a:rPr lang="en-US" dirty="0" smtClean="0"/>
              <a:t>easily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Example:</a:t>
            </a:r>
          </a:p>
          <a:p>
            <a:pPr lvl="1">
              <a:lnSpc>
                <a:spcPct val="100000"/>
              </a:lnSpc>
            </a:pPr>
            <a:r>
              <a:rPr lang="en-US" i="1" dirty="0"/>
              <a:t>"Withdrawal failed: accounts are not supposed to have negative balance</a:t>
            </a:r>
            <a:r>
              <a:rPr lang="en-US" i="1" dirty="0" smtClean="0"/>
              <a:t>."</a:t>
            </a:r>
            <a:endParaRPr lang="en-US" dirty="0" smtClean="0"/>
          </a:p>
        </p:txBody>
      </p:sp>
      <p:sp>
        <p:nvSpPr>
          <p:cNvPr id="74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Assert Messages Say?</a:t>
            </a:r>
          </a:p>
        </p:txBody>
      </p:sp>
    </p:spTree>
    <p:extLst>
      <p:ext uri="{BB962C8B-B14F-4D97-AF65-F5344CB8AC3E}">
        <p14:creationId xmlns:p14="http://schemas.microsoft.com/office/powerpoint/2010/main" val="357166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748546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/>
              <a:t>Express what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should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600" dirty="0"/>
              <a:t>have happened and what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did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not</a:t>
            </a:r>
            <a:r>
              <a:rPr lang="en-US" sz="3600" b="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600" dirty="0"/>
              <a:t>happen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“</a:t>
            </a:r>
            <a:r>
              <a:rPr lang="en-US" i="1" dirty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Verify</a:t>
            </a:r>
            <a:r>
              <a:rPr lang="en-US" i="1" dirty="0" smtClean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i="1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i="1" dirty="0" smtClean="0"/>
              <a:t>did </a:t>
            </a:r>
            <a:r>
              <a:rPr lang="en-US" i="1" dirty="0"/>
              <a:t>not throw any exception</a:t>
            </a:r>
            <a:r>
              <a:rPr lang="en-US" dirty="0"/>
              <a:t>”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“</a:t>
            </a:r>
            <a:r>
              <a:rPr lang="en-US" i="1" dirty="0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Connect()</a:t>
            </a:r>
            <a:r>
              <a:rPr lang="en-US" i="1" dirty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i="1" dirty="0"/>
              <a:t>did not open the connection before returning it</a:t>
            </a:r>
            <a:r>
              <a:rPr lang="en-US" dirty="0"/>
              <a:t>”</a:t>
            </a:r>
          </a:p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Do not:</a:t>
            </a:r>
          </a:p>
          <a:p>
            <a:pPr lvl="1">
              <a:lnSpc>
                <a:spcPct val="100000"/>
              </a:lnSpc>
            </a:pPr>
            <a:r>
              <a:rPr lang="en-US" sz="3600" dirty="0"/>
              <a:t>Provide empty or meaningless messages </a:t>
            </a:r>
          </a:p>
          <a:p>
            <a:pPr lvl="1">
              <a:lnSpc>
                <a:spcPct val="100000"/>
              </a:lnSpc>
            </a:pPr>
            <a:r>
              <a:rPr lang="en-US" sz="3600" dirty="0"/>
              <a:t>Provide messages that repeat the name of the test case</a:t>
            </a:r>
          </a:p>
        </p:txBody>
      </p:sp>
      <p:sp>
        <p:nvSpPr>
          <p:cNvPr id="748547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/>
          </a:bodyPr>
          <a:lstStyle/>
          <a:p>
            <a:r>
              <a:rPr lang="en-US" dirty="0"/>
              <a:t>What Should Assert Messages Say? (2)</a:t>
            </a:r>
          </a:p>
        </p:txBody>
      </p:sp>
    </p:spTree>
    <p:extLst>
      <p:ext uri="{BB962C8B-B14F-4D97-AF65-F5344CB8AC3E}">
        <p14:creationId xmlns:p14="http://schemas.microsoft.com/office/powerpoint/2010/main" val="368606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Avoid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multiple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asserts</a:t>
            </a:r>
            <a:r>
              <a:rPr lang="en-US" dirty="0" smtClean="0"/>
              <a:t> in a single test case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If the first assert fails, the test execution stops for this test case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Affect future coders to add assertions to test rather than introducing a new one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Avoid Multiple Asserts in a Single Unit Test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7628" y="3769108"/>
            <a:ext cx="10358384" cy="21975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TestSum_AnyParamBiggerThan1000IsNotSummed() 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Assert.AreEqual(3, Sum(1001, 1, 2);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Assert.AreEqual(3, Sum(1, 1001, 2);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Assert.AreEqual(3, Sum(1, 2, 1001);</a:t>
            </a:r>
          </a:p>
          <a:p>
            <a:pPr marL="319088" indent="-319088" eaLnBrk="0" hangingPunct="0">
              <a:lnSpc>
                <a:spcPct val="95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6842125" algn="l"/>
              </a:tabLst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6607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7383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The concept of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unit testing </a:t>
            </a:r>
            <a:r>
              <a:rPr lang="en-US" sz="3200" dirty="0"/>
              <a:t>has been around </a:t>
            </a:r>
            <a:r>
              <a:rPr lang="en-US" sz="3200" dirty="0" smtClean="0"/>
              <a:t>the developer community for </a:t>
            </a:r>
            <a:r>
              <a:rPr lang="en-US" sz="3200" dirty="0"/>
              <a:t>many years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New methodologies in particular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Scrum</a:t>
            </a:r>
            <a:r>
              <a:rPr lang="en-US" sz="3200" dirty="0" smtClean="0"/>
              <a:t> and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XP</a:t>
            </a:r>
            <a:r>
              <a:rPr lang="en-US" sz="3200" dirty="0"/>
              <a:t>, have turned unit testing into a cardinal foundation of software development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Writing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good &amp; effective </a:t>
            </a:r>
            <a:r>
              <a:rPr lang="en-US" sz="3200" dirty="0" smtClean="0"/>
              <a:t>unit tests </a:t>
            </a:r>
            <a:r>
              <a:rPr lang="en-US" sz="3200" dirty="0"/>
              <a:t>is hard!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This is where supporting integrated tools and suggested guidelines enter the picture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The </a:t>
            </a:r>
            <a:r>
              <a:rPr lang="en-US" sz="3200" dirty="0" smtClean="0"/>
              <a:t>are tools for auto-generating unit tests (e.g. </a:t>
            </a:r>
            <a:r>
              <a:rPr lang="en-US" sz="3200" noProof="1" smtClean="0">
                <a:hlinkClick r:id="rId2"/>
              </a:rPr>
              <a:t>Pex</a:t>
            </a:r>
            <a:r>
              <a:rPr lang="en-US" sz="3200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The developer still needs to adjust the generated code</a:t>
            </a:r>
            <a:endParaRPr lang="en-US" sz="3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383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Unit Testing – The Challenge</a:t>
            </a:r>
          </a:p>
        </p:txBody>
      </p:sp>
    </p:spTree>
    <p:extLst>
      <p:ext uri="{BB962C8B-B14F-4D97-AF65-F5344CB8AC3E}">
        <p14:creationId xmlns:p14="http://schemas.microsoft.com/office/powerpoint/2010/main" val="259482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990600"/>
            <a:ext cx="11804821" cy="5570355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Write testable code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Follow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3A</a:t>
            </a:r>
            <a:r>
              <a:rPr lang="en-US" dirty="0" smtClean="0"/>
              <a:t> pattern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Write unit tests according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/>
              <a:t>specifications</a:t>
            </a:r>
          </a:p>
          <a:p>
            <a:pPr marL="819096" lvl="1" indent="-514350">
              <a:lnSpc>
                <a:spcPct val="100000"/>
              </a:lnSpc>
            </a:pPr>
            <a:r>
              <a:rPr lang="en-US" dirty="0"/>
              <a:t>When specifications change, the </a:t>
            </a:r>
            <a:r>
              <a:rPr lang="en-US" dirty="0" smtClean="0"/>
              <a:t>tests should </a:t>
            </a:r>
            <a:r>
              <a:rPr lang="en-US" dirty="0"/>
              <a:t>change </a:t>
            </a:r>
            <a:r>
              <a:rPr lang="en-US" dirty="0" smtClean="0"/>
              <a:t>too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When writing unit tests, follow the rules of high-quality code</a:t>
            </a:r>
          </a:p>
          <a:p>
            <a:pPr marL="819096" lvl="1" indent="-514350">
              <a:lnSpc>
                <a:spcPct val="100000"/>
              </a:lnSpc>
            </a:pPr>
            <a:r>
              <a:rPr lang="en-US" dirty="0" smtClean="0"/>
              <a:t>Good naming, cohesion and coupling, code reuse, etc.</a:t>
            </a:r>
          </a:p>
          <a:p>
            <a:pPr marL="819096" lvl="1" indent="-514350">
              <a:lnSpc>
                <a:spcPct val="100000"/>
              </a:lnSpc>
            </a:pPr>
            <a:r>
              <a:rPr lang="en-US" dirty="0" smtClean="0"/>
              <a:t>Unit tests can serve as documentation for your code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587" y="1143000"/>
            <a:ext cx="3594991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14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2812" y="5257800"/>
            <a:ext cx="10363200" cy="838200"/>
          </a:xfrm>
        </p:spPr>
        <p:txBody>
          <a:bodyPr/>
          <a:lstStyle/>
          <a:p>
            <a:r>
              <a:rPr lang="en-US" dirty="0" smtClean="0"/>
              <a:t>Dependency Inversion Principle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86960" y="740299"/>
            <a:ext cx="5614903" cy="421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8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5105400"/>
            <a:ext cx="11804822" cy="1616076"/>
          </a:xfrm>
        </p:spPr>
        <p:txBody>
          <a:bodyPr/>
          <a:lstStyle/>
          <a:p>
            <a:r>
              <a:rPr lang="en-US" dirty="0" smtClean="0"/>
              <a:t>Goal: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decoupling between modules </a:t>
            </a:r>
            <a:r>
              <a:rPr lang="en-US" dirty="0" smtClean="0"/>
              <a:t>through abstractions</a:t>
            </a:r>
          </a:p>
          <a:p>
            <a:pPr lvl="1"/>
            <a:r>
              <a:rPr lang="en-US" dirty="0" smtClean="0"/>
              <a:t>Programming through interfaces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DIP </a:t>
            </a:r>
            <a:r>
              <a:rPr lang="en-US" dirty="0"/>
              <a:t>– Dependency Inversion Principle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2" y="1295400"/>
            <a:ext cx="10744198" cy="33547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bg-BG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en-US" sz="3200" b="1" i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Dependency </a:t>
            </a: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Inversion </a:t>
            </a:r>
            <a:r>
              <a:rPr lang="en-US" sz="3200" b="1" i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Principle </a:t>
            </a: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says that high-level </a:t>
            </a:r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should not depend on low-level modules. Both should depend on </a:t>
            </a: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abstractions</a:t>
            </a: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1200"/>
              </a:spcBef>
            </a:pP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"Abstractions </a:t>
            </a:r>
            <a:r>
              <a:rPr lang="en-US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should not depend on details. Details should depend on abstractions</a:t>
            </a: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."</a:t>
            </a:r>
            <a:endParaRPr lang="en-US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>
              <a:spcBef>
                <a:spcPts val="1200"/>
              </a:spcBef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Agile Principles, Patterns, and Practices in C#</a:t>
            </a:r>
            <a:endParaRPr lang="en-US" sz="32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01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dirty="0" smtClean="0"/>
              <a:t>Traditional programming</a:t>
            </a:r>
          </a:p>
          <a:p>
            <a:pPr lvl="1"/>
            <a:r>
              <a:rPr lang="en-US" dirty="0" smtClean="0"/>
              <a:t>High level modules use lower lever modules</a:t>
            </a:r>
          </a:p>
          <a:p>
            <a:pPr lvl="1"/>
            <a:r>
              <a:rPr lang="en-US" dirty="0" smtClean="0"/>
              <a:t>E.g. UI depends on the Business Layer</a:t>
            </a:r>
          </a:p>
          <a:p>
            <a:pPr lvl="1"/>
            <a:r>
              <a:rPr lang="en-US" dirty="0" smtClean="0"/>
              <a:t>Business layer depends on</a:t>
            </a:r>
          </a:p>
          <a:p>
            <a:pPr lvl="2"/>
            <a:r>
              <a:rPr lang="en-US" dirty="0" smtClean="0"/>
              <a:t>Infrastructure, database, utilities</a:t>
            </a:r>
          </a:p>
          <a:p>
            <a:pPr lvl="2"/>
            <a:r>
              <a:rPr lang="en-US" dirty="0" smtClean="0"/>
              <a:t>External libraries</a:t>
            </a:r>
          </a:p>
          <a:p>
            <a:pPr lvl="1"/>
            <a:r>
              <a:rPr lang="en-US" dirty="0" smtClean="0"/>
              <a:t>Static methods (Façade for example)</a:t>
            </a:r>
          </a:p>
          <a:p>
            <a:pPr lvl="1"/>
            <a:r>
              <a:rPr lang="en-US" dirty="0" smtClean="0"/>
              <a:t>Classes are instantiated everywhere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Dependencies in Traditional Programming</a:t>
            </a:r>
            <a:endParaRPr lang="bg-BG" dirty="0"/>
          </a:p>
        </p:txBody>
      </p:sp>
      <p:pic>
        <p:nvPicPr>
          <p:cNvPr id="13314" name="Picture 2" descr="http://www.dofactory.com/Images/layers4-4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04212" y="2712184"/>
            <a:ext cx="3107837" cy="3529495"/>
          </a:xfrm>
          <a:prstGeom prst="roundRect">
            <a:avLst>
              <a:gd name="adj" fmla="val 3080"/>
            </a:avLst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34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491" name="Rectangle 3"/>
          <p:cNvSpPr>
            <a:spLocks noGrp="1" noChangeArrowheads="1"/>
          </p:cNvSpPr>
          <p:nvPr>
            <p:ph idx="1"/>
          </p:nvPr>
        </p:nvSpPr>
        <p:spPr>
          <a:xfrm>
            <a:off x="379411" y="1300617"/>
            <a:ext cx="11506201" cy="5252583"/>
          </a:xfr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algn="just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noProof="1" smtClean="0">
                <a:solidFill>
                  <a:schemeClr val="tx2"/>
                </a:solidFill>
                <a:cs typeface="Consolas" pitchFamily="49" charset="0"/>
              </a:rPr>
              <a:t>A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unit test </a:t>
            </a:r>
            <a:r>
              <a:rPr lang="en-US" noProof="1" smtClean="0">
                <a:solidFill>
                  <a:schemeClr val="tx2"/>
                </a:solidFill>
                <a:cs typeface="Consolas" pitchFamily="49" charset="0"/>
              </a:rPr>
              <a:t>is a piece of code written by a developer that exercises a very small, specific area of functionality of the code being tested.</a:t>
            </a:r>
          </a:p>
          <a:p>
            <a:pPr marL="0" indent="0" algn="just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endParaRPr lang="en-US" noProof="1" smtClean="0">
              <a:solidFill>
                <a:schemeClr val="tx2"/>
              </a:solidFill>
              <a:cs typeface="Consolas" pitchFamily="49" charset="0"/>
            </a:endParaRPr>
          </a:p>
          <a:p>
            <a:pPr marL="0" indent="0" algn="just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endParaRPr lang="en-US" noProof="1">
              <a:solidFill>
                <a:schemeClr val="tx2"/>
              </a:solidFill>
              <a:cs typeface="Consolas" pitchFamily="49" charset="0"/>
            </a:endParaRPr>
          </a:p>
          <a:p>
            <a:pPr marL="0" indent="0" algn="just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endParaRPr lang="en-US" noProof="1">
              <a:solidFill>
                <a:schemeClr val="tx2"/>
              </a:solidFill>
              <a:cs typeface="Consolas" pitchFamily="49" charset="0"/>
            </a:endParaRPr>
          </a:p>
          <a:p>
            <a:pPr marL="0" indent="0" algn="just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endParaRPr lang="en-US" noProof="1" smtClean="0">
              <a:solidFill>
                <a:schemeClr val="tx2"/>
              </a:solidFill>
              <a:cs typeface="Consolas" pitchFamily="49" charset="0"/>
            </a:endParaRPr>
          </a:p>
          <a:p>
            <a:pPr marL="0" indent="0" algn="just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endParaRPr lang="en-US" noProof="1">
              <a:solidFill>
                <a:schemeClr val="tx2"/>
              </a:solidFill>
              <a:cs typeface="Consolas" pitchFamily="49" charset="0"/>
            </a:endParaRPr>
          </a:p>
          <a:p>
            <a:pPr marL="0" indent="0" algn="just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endParaRPr lang="en-US" noProof="1" smtClean="0">
              <a:solidFill>
                <a:schemeClr val="tx2"/>
              </a:solidFill>
              <a:cs typeface="Consolas" pitchFamily="49" charset="0"/>
            </a:endParaRPr>
          </a:p>
        </p:txBody>
      </p:sp>
      <p:sp>
        <p:nvSpPr>
          <p:cNvPr id="5754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Unit Test – Definition</a:t>
            </a:r>
            <a:endParaRPr lang="bg-BG" sz="48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5211" y="3657600"/>
            <a:ext cx="10134600" cy="176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40000"/>
              </a:spcBef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“Program testing can be used to show the presence of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bugs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but never to show their absence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!”</a:t>
            </a:r>
          </a:p>
          <a:p>
            <a:pPr algn="r" eaLnBrk="1" hangingPunct="1">
              <a:lnSpc>
                <a:spcPct val="100000"/>
              </a:lnSpc>
              <a:spcBef>
                <a:spcPct val="40000"/>
              </a:spcBef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Edsger Dijkstra, [1972] </a:t>
            </a:r>
          </a:p>
        </p:txBody>
      </p:sp>
    </p:spTree>
    <p:extLst>
      <p:ext uri="{BB962C8B-B14F-4D97-AF65-F5344CB8AC3E}">
        <p14:creationId xmlns:p14="http://schemas.microsoft.com/office/powerpoint/2010/main" val="389450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dirty="0" smtClean="0"/>
              <a:t>How it should be?</a:t>
            </a:r>
          </a:p>
          <a:p>
            <a:pPr lvl="1"/>
            <a:r>
              <a:rPr lang="en-US" dirty="0" smtClean="0"/>
              <a:t>Classes should declare what they need</a:t>
            </a:r>
          </a:p>
          <a:p>
            <a:pPr lvl="1"/>
            <a:r>
              <a:rPr lang="en-US" dirty="0" smtClean="0"/>
              <a:t>Constructors should require dependencies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Dependencies should be abstractions</a:t>
            </a:r>
          </a:p>
          <a:p>
            <a:r>
              <a:rPr lang="en-US" dirty="0" smtClean="0"/>
              <a:t>How to do it</a:t>
            </a:r>
          </a:p>
          <a:p>
            <a:pPr lvl="1"/>
            <a:r>
              <a:rPr lang="en-US" dirty="0" smtClean="0"/>
              <a:t>Dependency Injection (DI)</a:t>
            </a:r>
          </a:p>
          <a:p>
            <a:pPr lvl="1"/>
            <a:r>
              <a:rPr lang="en-US" dirty="0" smtClean="0"/>
              <a:t>The Hollywood principle </a:t>
            </a:r>
            <a:br>
              <a:rPr lang="en-US" dirty="0" smtClean="0"/>
            </a:br>
            <a:r>
              <a:rPr lang="en-US" dirty="0" smtClean="0"/>
              <a:t>"Don't call us, we'll call you!"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DI: Depend on Abstractions</a:t>
            </a:r>
            <a:endParaRPr lang="bg-BG" dirty="0"/>
          </a:p>
        </p:txBody>
      </p:sp>
      <p:pic>
        <p:nvPicPr>
          <p:cNvPr id="4098" name="Picture 2" descr="http://www.saturdayeveningpost.com/wp-content/uploads/satevepost/photo_2011_02_23_ouchless_injecti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918" y="4057914"/>
            <a:ext cx="2057400" cy="2057400"/>
          </a:xfrm>
          <a:prstGeom prst="roundRect">
            <a:avLst>
              <a:gd name="adj" fmla="val 40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http://www.codeproject.com/script/Membership/Uploads/3723168/DIP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04212" y="1676400"/>
            <a:ext cx="3352812" cy="1775352"/>
          </a:xfrm>
          <a:prstGeom prst="roundRect">
            <a:avLst>
              <a:gd name="adj" fmla="val 3849"/>
            </a:avLst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02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Depend on abstractions means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work through interfaces </a:t>
            </a:r>
            <a:r>
              <a:rPr lang="en-US" dirty="0" smtClean="0"/>
              <a:t>instead directly use dependent classes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 on Abstractions</a:t>
            </a:r>
            <a:endParaRPr lang="en-US" dirty="0"/>
          </a:p>
        </p:txBody>
      </p:sp>
      <p:pic>
        <p:nvPicPr>
          <p:cNvPr id="15362" name="Picture 2" descr="http://www.hackerchick.com/wp-content/uploads/2010/04/200806SOLIDDCopy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59" t="-4028" r="-3059" b="-4028"/>
          <a:stretch/>
        </p:blipFill>
        <p:spPr bwMode="auto">
          <a:xfrm>
            <a:off x="6316046" y="2630848"/>
            <a:ext cx="4578966" cy="3541352"/>
          </a:xfrm>
          <a:prstGeom prst="roundRect">
            <a:avLst>
              <a:gd name="adj" fmla="val 3087"/>
            </a:avLst>
          </a:prstGeom>
          <a:solidFill>
            <a:schemeClr val="tx1"/>
          </a:solidFill>
        </p:spPr>
      </p:pic>
      <p:pic>
        <p:nvPicPr>
          <p:cNvPr id="15364" name="Picture 4" descr="Class Diagram.  Copy class depends on Keyboard and Printer classe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55" t="-9589" r="-7355" b="-9589"/>
          <a:stretch/>
        </p:blipFill>
        <p:spPr bwMode="auto">
          <a:xfrm>
            <a:off x="1065212" y="3195495"/>
            <a:ext cx="3419646" cy="2412058"/>
          </a:xfrm>
          <a:prstGeom prst="roundRect">
            <a:avLst>
              <a:gd name="adj" fmla="val 3087"/>
            </a:avLst>
          </a:prstGeom>
          <a:solidFill>
            <a:schemeClr val="tx1"/>
          </a:solidFill>
        </p:spPr>
      </p:pic>
      <p:cxnSp>
        <p:nvCxnSpPr>
          <p:cNvPr id="6" name="Straight Arrow Connector 5"/>
          <p:cNvCxnSpPr/>
          <p:nvPr/>
        </p:nvCxnSpPr>
        <p:spPr>
          <a:xfrm>
            <a:off x="4771716" y="4401524"/>
            <a:ext cx="1066800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42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 lnSpcReduction="10000"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Constructor injection</a:t>
            </a:r>
          </a:p>
          <a:p>
            <a:pPr lvl="1"/>
            <a:r>
              <a:rPr lang="en-US" dirty="0" smtClean="0"/>
              <a:t>Dependencies are passed through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constructors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Pros</a:t>
            </a:r>
          </a:p>
          <a:p>
            <a:pPr lvl="2"/>
            <a:r>
              <a:rPr lang="en-US" dirty="0" smtClean="0"/>
              <a:t>Classes self</a:t>
            </a:r>
            <a:r>
              <a:rPr lang="bg-BG" dirty="0" smtClean="0"/>
              <a:t>-</a:t>
            </a:r>
            <a:r>
              <a:rPr lang="en-US" dirty="0" smtClean="0"/>
              <a:t>documenting requirements</a:t>
            </a:r>
          </a:p>
          <a:p>
            <a:pPr lvl="2"/>
            <a:r>
              <a:rPr lang="en-US" dirty="0" smtClean="0"/>
              <a:t>Works well without container</a:t>
            </a:r>
          </a:p>
          <a:p>
            <a:pPr lvl="2"/>
            <a:r>
              <a:rPr lang="en-US" dirty="0" smtClean="0"/>
              <a:t>Always valid state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</a:t>
            </a:r>
          </a:p>
          <a:p>
            <a:pPr lvl="2"/>
            <a:r>
              <a:rPr lang="en-US" dirty="0" smtClean="0"/>
              <a:t>Many parameters</a:t>
            </a:r>
          </a:p>
          <a:p>
            <a:pPr lvl="2"/>
            <a:r>
              <a:rPr lang="en-US" dirty="0" smtClean="0"/>
              <a:t>Some methods may not need everything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Dependency </a:t>
            </a:r>
            <a:r>
              <a:rPr lang="en-US" dirty="0"/>
              <a:t>Inversion </a:t>
            </a:r>
            <a:r>
              <a:rPr lang="en-US" dirty="0" smtClean="0"/>
              <a:t>Principle: How?</a:t>
            </a:r>
            <a:endParaRPr lang="bg-BG" dirty="0"/>
          </a:p>
        </p:txBody>
      </p:sp>
      <p:pic>
        <p:nvPicPr>
          <p:cNvPr id="5122" name="Picture 2" descr="http://i.istockimg.com/file_thumbview_approve/14361575/3/stock-photo-14361575-constructor-woman-with-saw-isolated-on-whi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501" y="3922650"/>
            <a:ext cx="3129821" cy="2075565"/>
          </a:xfrm>
          <a:prstGeom prst="roundRect">
            <a:avLst>
              <a:gd name="adj" fmla="val 327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85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Constructor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Injection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50564" y="1301686"/>
            <a:ext cx="10777848" cy="50229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Copy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IReader reader;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IWriter writer;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Copy(IReader reader, IWriter writer)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this.reader = reader;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this.writer = writer;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    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Read / write data through the reader / writer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 = new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Copy(new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ConsoleReader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(), new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FileWriter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("out.txt"));</a:t>
            </a:r>
          </a:p>
        </p:txBody>
      </p:sp>
    </p:spTree>
    <p:extLst>
      <p:ext uri="{BB962C8B-B14F-4D97-AF65-F5344CB8AC3E}">
        <p14:creationId xmlns:p14="http://schemas.microsoft.com/office/powerpoint/2010/main" val="306123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Property injection</a:t>
            </a:r>
          </a:p>
          <a:p>
            <a:pPr lvl="1"/>
            <a:r>
              <a:rPr lang="en-US" dirty="0" smtClean="0"/>
              <a:t>Dependencies are passed through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setters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Pros</a:t>
            </a:r>
          </a:p>
          <a:p>
            <a:pPr lvl="2"/>
            <a:r>
              <a:rPr lang="en-US" dirty="0" smtClean="0"/>
              <a:t>Can be changed anytime</a:t>
            </a:r>
          </a:p>
          <a:p>
            <a:pPr lvl="2"/>
            <a:r>
              <a:rPr lang="en-US" dirty="0" smtClean="0"/>
              <a:t>Very flexible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</a:t>
            </a:r>
          </a:p>
          <a:p>
            <a:pPr lvl="2"/>
            <a:r>
              <a:rPr lang="en-US" dirty="0" smtClean="0"/>
              <a:t>Possible invalid state of the object</a:t>
            </a:r>
          </a:p>
          <a:p>
            <a:pPr lvl="2"/>
            <a:r>
              <a:rPr lang="en-US" dirty="0" smtClean="0"/>
              <a:t>Less intuitive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Inversion Principle: How</a:t>
            </a:r>
            <a:r>
              <a:rPr lang="en-US" dirty="0" smtClean="0"/>
              <a:t>? (2)</a:t>
            </a:r>
            <a:endParaRPr lang="bg-BG" dirty="0"/>
          </a:p>
        </p:txBody>
      </p:sp>
      <p:pic>
        <p:nvPicPr>
          <p:cNvPr id="6146" name="Picture 2" descr="http://www.steelerose.co.uk/images/property-protection-trus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2" y="3971555"/>
            <a:ext cx="3394956" cy="2111111"/>
          </a:xfrm>
          <a:prstGeom prst="roundRect">
            <a:avLst>
              <a:gd name="adj" fmla="val 438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25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Property Injection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8564" y="1159365"/>
            <a:ext cx="10563648" cy="52414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Copy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IReader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Reader {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IWriter Writer {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void CopyAllChars(reader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writer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//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 / write data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through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reader 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writer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 copy = new Copy();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copy.Reader = new ConsoleReader();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copy.Writer = new FileWriter("output.txt");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copy.CopyAllChars();</a:t>
            </a:r>
          </a:p>
        </p:txBody>
      </p:sp>
    </p:spTree>
    <p:extLst>
      <p:ext uri="{BB962C8B-B14F-4D97-AF65-F5344CB8AC3E}">
        <p14:creationId xmlns:p14="http://schemas.microsoft.com/office/powerpoint/2010/main" val="373637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Parameter injection</a:t>
            </a:r>
          </a:p>
          <a:p>
            <a:pPr lvl="1"/>
            <a:r>
              <a:rPr lang="en-US" dirty="0" smtClean="0"/>
              <a:t>Dependencies are passed through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method parameters</a:t>
            </a:r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Pros</a:t>
            </a:r>
          </a:p>
          <a:p>
            <a:pPr lvl="2"/>
            <a:r>
              <a:rPr lang="en-US" dirty="0" smtClean="0"/>
              <a:t>No change in rest of the class</a:t>
            </a:r>
          </a:p>
          <a:p>
            <a:pPr lvl="2"/>
            <a:r>
              <a:rPr lang="en-US" dirty="0" smtClean="0"/>
              <a:t>Very flexible</a:t>
            </a:r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Cons</a:t>
            </a:r>
          </a:p>
          <a:p>
            <a:pPr lvl="2"/>
            <a:r>
              <a:rPr lang="en-US" dirty="0" smtClean="0"/>
              <a:t>Many parameters</a:t>
            </a:r>
          </a:p>
          <a:p>
            <a:pPr lvl="2"/>
            <a:r>
              <a:rPr lang="en-US" dirty="0" smtClean="0"/>
              <a:t>Breaks the method signature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Inversion Principle: How? </a:t>
            </a:r>
            <a:r>
              <a:rPr lang="en-US" dirty="0" smtClean="0"/>
              <a:t>(3)</a:t>
            </a:r>
            <a:endParaRPr lang="bg-BG" dirty="0"/>
          </a:p>
        </p:txBody>
      </p:sp>
      <p:pic>
        <p:nvPicPr>
          <p:cNvPr id="7170" name="Picture 2" descr="http://s.hswstatic.com/gif/scientific-method-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3886200"/>
            <a:ext cx="2743200" cy="198196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34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Parameter Injection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8564" y="1371600"/>
            <a:ext cx="10563648" cy="45612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Copy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CopyAllChars(IReader reader, IWriter writer)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 / write data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through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reader 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writer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    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 copy = new Copy();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reader = new ConsoleReader();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writer = new FileWriter("output.txt");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copy.CopyAllChars(reader, writer);</a:t>
            </a:r>
          </a:p>
        </p:txBody>
      </p:sp>
    </p:spTree>
    <p:extLst>
      <p:ext uri="{BB962C8B-B14F-4D97-AF65-F5344CB8AC3E}">
        <p14:creationId xmlns:p14="http://schemas.microsoft.com/office/powerpoint/2010/main" val="326151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Classic violations of DIP</a:t>
            </a:r>
          </a:p>
          <a:p>
            <a:pPr lvl="1"/>
            <a:r>
              <a:rPr lang="en-US" dirty="0" smtClean="0"/>
              <a:t>Using of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Using static methods / properties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How to fix broken DIP?</a:t>
            </a:r>
          </a:p>
          <a:p>
            <a:pPr lvl="1"/>
            <a:r>
              <a:rPr lang="en-US" dirty="0" smtClean="0"/>
              <a:t>Extract interfaces + use constructor injection</a:t>
            </a:r>
          </a:p>
          <a:p>
            <a:pPr lvl="1"/>
            <a:r>
              <a:rPr lang="en-US" dirty="0" smtClean="0"/>
              <a:t>Inversion of Control</a:t>
            </a:r>
            <a:r>
              <a:rPr lang="bg-BG" dirty="0" smtClean="0"/>
              <a:t> (</a:t>
            </a:r>
            <a:r>
              <a:rPr lang="en-US" noProof="1" smtClean="0"/>
              <a:t>IoC</a:t>
            </a:r>
            <a:r>
              <a:rPr lang="en-US" dirty="0" smtClean="0"/>
              <a:t>) container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Inversion Principle: </a:t>
            </a:r>
            <a:r>
              <a:rPr lang="en-US" dirty="0" smtClean="0"/>
              <a:t>Violations</a:t>
            </a:r>
            <a:endParaRPr lang="bg-BG" dirty="0"/>
          </a:p>
        </p:txBody>
      </p:sp>
      <p:pic>
        <p:nvPicPr>
          <p:cNvPr id="8194" name="Picture 2" descr="http://i.huffpost.com/gen/1645740/thumbs/o-INJECTION-faceboo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915" y="4267200"/>
            <a:ext cx="2121592" cy="1196217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3915" y="1600200"/>
            <a:ext cx="2121592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8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Inversion of control</a:t>
            </a:r>
          </a:p>
          <a:p>
            <a:pPr lvl="1"/>
            <a:r>
              <a:rPr lang="en-US" dirty="0"/>
              <a:t>A library / framework calls your code and injects context</a:t>
            </a:r>
          </a:p>
          <a:p>
            <a:pPr lvl="1"/>
            <a:r>
              <a:rPr lang="en-US" dirty="0"/>
              <a:t>Inversion of control container (</a:t>
            </a:r>
            <a:r>
              <a:rPr lang="en-US" noProof="1"/>
              <a:t>IoC</a:t>
            </a:r>
            <a:r>
              <a:rPr lang="en-US" dirty="0"/>
              <a:t>)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Several ways to take dependencies when programming through interfaces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dependency injection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Constructor injection</a:t>
            </a:r>
          </a:p>
          <a:p>
            <a:pPr lvl="1"/>
            <a:r>
              <a:rPr lang="en-US" dirty="0" smtClean="0"/>
              <a:t>Property injection / interface injection</a:t>
            </a:r>
          </a:p>
          <a:p>
            <a:pPr lvl="1"/>
            <a:r>
              <a:rPr lang="en-US" dirty="0" smtClean="0"/>
              <a:t>Parameter injection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Inversion of Control and Dependency Injection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233217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You have already done unit testing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Manually, by hand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Manual tests </a:t>
            </a:r>
            <a:r>
              <a:rPr lang="en-US" dirty="0" smtClean="0"/>
              <a:t>are less efficient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/>
              <a:t>Not structured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/>
              <a:t>Not repeatable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/>
              <a:t>Not on all your code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/>
              <a:t>Not easy to do as it should be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Manual Testing</a:t>
            </a:r>
            <a:endParaRPr lang="en-US" sz="48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89812" y="2676970"/>
            <a:ext cx="3733800" cy="2211828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579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/>
              <a:t>IoC</a:t>
            </a:r>
            <a:r>
              <a:rPr lang="en-US" dirty="0" smtClean="0"/>
              <a:t> containers</a:t>
            </a:r>
            <a:endParaRPr lang="en-US" dirty="0"/>
          </a:p>
          <a:p>
            <a:pPr lvl="1"/>
            <a:r>
              <a:rPr lang="en-US" dirty="0" smtClean="0"/>
              <a:t>Responsible for object instantiation</a:t>
            </a:r>
          </a:p>
          <a:p>
            <a:pPr lvl="2"/>
            <a:r>
              <a:rPr lang="en-US" dirty="0" smtClean="0"/>
              <a:t>Map interfaces to classes</a:t>
            </a:r>
          </a:p>
          <a:p>
            <a:pPr lvl="2"/>
            <a:r>
              <a:rPr lang="en-US" dirty="0" smtClean="0"/>
              <a:t>E.g. maps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IReader</a:t>
            </a:r>
            <a:r>
              <a:rPr lang="en-US" dirty="0" smtClean="0"/>
              <a:t> to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ConsoleReader</a:t>
            </a:r>
          </a:p>
          <a:p>
            <a:pPr lvl="1"/>
            <a:r>
              <a:rPr lang="en-US" dirty="0" smtClean="0"/>
              <a:t>Classes initiated at application start-up</a:t>
            </a:r>
          </a:p>
          <a:p>
            <a:pPr lvl="2"/>
            <a:r>
              <a:rPr lang="en-US" dirty="0" smtClean="0"/>
              <a:t>Interfaces are registered into the container</a:t>
            </a:r>
          </a:p>
          <a:p>
            <a:pPr lvl="2"/>
            <a:r>
              <a:rPr lang="en-US" dirty="0" smtClean="0"/>
              <a:t>Dependencies on interfaces are injected at runtime</a:t>
            </a:r>
          </a:p>
          <a:p>
            <a:pPr lvl="1"/>
            <a:r>
              <a:rPr lang="en-US" dirty="0" smtClean="0"/>
              <a:t>Examples – </a:t>
            </a:r>
            <a:r>
              <a:rPr lang="en-US" noProof="1" smtClean="0">
                <a:hlinkClick r:id="rId2"/>
              </a:rPr>
              <a:t>StructureMap</a:t>
            </a:r>
            <a:r>
              <a:rPr lang="en-US" dirty="0" smtClean="0"/>
              <a:t>, </a:t>
            </a:r>
            <a:r>
              <a:rPr lang="en-US" noProof="1" smtClean="0">
                <a:hlinkClick r:id="rId3"/>
              </a:rPr>
              <a:t>Ninject</a:t>
            </a:r>
            <a:r>
              <a:rPr lang="en-US" dirty="0" smtClean="0"/>
              <a:t>, </a:t>
            </a:r>
            <a:r>
              <a:rPr lang="en-US" dirty="0" smtClean="0">
                <a:hlinkClick r:id="rId4"/>
              </a:rPr>
              <a:t>Spring Framework</a:t>
            </a:r>
            <a:r>
              <a:rPr lang="en-US" dirty="0" smtClean="0"/>
              <a:t> and more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 smtClean="0"/>
              <a:t>Inversion of Control Containers (IoC)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9526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836612" y="4800600"/>
            <a:ext cx="10515600" cy="838200"/>
          </a:xfrm>
        </p:spPr>
        <p:txBody>
          <a:bodyPr/>
          <a:lstStyle/>
          <a:p>
            <a:r>
              <a:rPr lang="en-US" dirty="0" smtClean="0"/>
              <a:t>Dependency Inversion Principle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625176" y="5638800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3213" y="1045100"/>
            <a:ext cx="4802398" cy="360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58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3140" y="5192300"/>
            <a:ext cx="8938472" cy="903700"/>
          </a:xfrm>
        </p:spPr>
        <p:txBody>
          <a:bodyPr/>
          <a:lstStyle/>
          <a:p>
            <a:r>
              <a:rPr lang="en-US" sz="6000" dirty="0" smtClean="0"/>
              <a:t>Mocking</a:t>
            </a:r>
            <a:endParaRPr lang="en-US" sz="6000" dirty="0"/>
          </a:p>
        </p:txBody>
      </p:sp>
      <p:pic>
        <p:nvPicPr>
          <p:cNvPr id="6" name="Picture 2" descr="http://www.hanselman.com/blog/content/binary/WindowsLiveWriter/MoqLinqandLambdasappliedtoMockObjects_319/iStock_000004250790XSmall_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39557" y="1752600"/>
            <a:ext cx="5842028" cy="2895600"/>
          </a:xfrm>
          <a:prstGeom prst="roundRect">
            <a:avLst>
              <a:gd name="adj" fmla="val 1124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89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Inversion of Control </a:t>
            </a:r>
            <a:r>
              <a:rPr lang="en-US" sz="3200" dirty="0" smtClean="0"/>
              <a:t>Pattern</a:t>
            </a:r>
          </a:p>
          <a:p>
            <a:pPr lvl="1"/>
            <a:r>
              <a:rPr lang="en-US" dirty="0" smtClean="0"/>
              <a:t>There </a:t>
            </a:r>
            <a:r>
              <a:rPr lang="en-US" dirty="0"/>
              <a:t>is a decoupling of the execution of a certain task from implementation</a:t>
            </a:r>
          </a:p>
          <a:p>
            <a:pPr lvl="1"/>
            <a:r>
              <a:rPr lang="en-US" dirty="0"/>
              <a:t>Every module can focus on what it is designed for</a:t>
            </a:r>
          </a:p>
          <a:p>
            <a:pPr lvl="1"/>
            <a:r>
              <a:rPr lang="en-US" dirty="0"/>
              <a:t>Modules make no assumptions about what other systems do but rely on their contracts</a:t>
            </a:r>
          </a:p>
          <a:p>
            <a:pPr lvl="1"/>
            <a:r>
              <a:rPr lang="en-US" dirty="0"/>
              <a:t>Replacing modules has no side effect on other </a:t>
            </a:r>
            <a:r>
              <a:rPr lang="en-US" dirty="0" smtClean="0"/>
              <a:t>modules</a:t>
            </a:r>
          </a:p>
          <a:p>
            <a:pPr lvl="1"/>
            <a:r>
              <a:rPr lang="en-US" dirty="0"/>
              <a:t>More info 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2"/>
              </a:rPr>
              <a:t>http://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hlinkClick r:id="rId2"/>
              </a:rPr>
              <a:t>en.wikipedia.org/wiki/Inversion_of_control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Write Testable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50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ExtractImageUrls</a:t>
            </a:r>
            <a:r>
              <a:rPr lang="en-US" dirty="0" smtClean="0"/>
              <a:t> cannot be reliably tested</a:t>
            </a:r>
          </a:p>
          <a:p>
            <a:pPr lvl="1"/>
            <a:r>
              <a:rPr lang="en-US" dirty="0" smtClean="0"/>
              <a:t>Accessing external</a:t>
            </a:r>
            <a:br>
              <a:rPr lang="en-US" dirty="0" smtClean="0"/>
            </a:br>
            <a:r>
              <a:rPr lang="en-US" dirty="0" smtClean="0"/>
              <a:t>data can return </a:t>
            </a:r>
            <a:br>
              <a:rPr lang="en-US" dirty="0" smtClean="0"/>
            </a:br>
            <a:r>
              <a:rPr lang="en-US" dirty="0" smtClean="0"/>
              <a:t>different results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Data-Driven Applications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84928" y="1905000"/>
            <a:ext cx="7391400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Crawler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IEnumerable&lt;string&gt; ExtractImageUrls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string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pageUrl)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var client = new WebClient();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var html = client.DownloadString(pageUrl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this.ParseImages(html);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IEnumerable&lt;string&gt; ParseImages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string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 ... }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561012" y="3581400"/>
            <a:ext cx="6172200" cy="711453"/>
          </a:xfrm>
          <a:prstGeom prst="rect">
            <a:avLst/>
          </a:prstGeom>
          <a:solidFill>
            <a:srgbClr val="FF0000">
              <a:alpha val="15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2055812" y="4495800"/>
            <a:ext cx="2497988" cy="586523"/>
          </a:xfrm>
          <a:prstGeom prst="wedgeRoundRectCallout">
            <a:avLst>
              <a:gd name="adj1" fmla="val 87631"/>
              <a:gd name="adj2" fmla="val -108592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 smtClean="0">
                <a:latin typeface="+mj-lt"/>
                <a:cs typeface="Consolas" panose="020B0609020204030204" pitchFamily="49" charset="0"/>
              </a:rPr>
              <a:t>Dependency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2920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Extract said dependency in 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interface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Class should receive the interface through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dependency injection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mock</a:t>
            </a:r>
            <a:r>
              <a:rPr lang="en-US" dirty="0" smtClean="0"/>
              <a:t> of the dependency with static behavior (i.e. always returning same data)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Pass mock object to the tested class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Assert</a:t>
            </a:r>
            <a:r>
              <a:rPr lang="en-US" dirty="0" smtClean="0"/>
              <a:t> if tested class behavior is correct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Test a Unit with a Dependency?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60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dependency interface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 class and implement the interface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a Unit with Dependencies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1800761"/>
            <a:ext cx="104394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 interface IHtmlProvider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string DownloadHtml(string pageUrl);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3886200"/>
            <a:ext cx="10439400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public class HtmlProvider : IHtmlProvider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public string DownloadHtml(string pageUrl)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var client = new WebClient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return client.DownloadString(pageUrl);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8304212" y="5334000"/>
            <a:ext cx="2438400" cy="1012172"/>
          </a:xfrm>
          <a:prstGeom prst="wedgeRoundRectCallout">
            <a:avLst>
              <a:gd name="adj1" fmla="val -89004"/>
              <a:gd name="adj2" fmla="val -3762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 smtClean="0">
                <a:latin typeface="+mj-lt"/>
                <a:cs typeface="Consolas" panose="020B0609020204030204" pitchFamily="49" charset="0"/>
              </a:rPr>
              <a:t>Extract login into the class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116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 through interface in tested class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a Unit with </a:t>
            </a:r>
            <a:r>
              <a:rPr lang="en-US" dirty="0" smtClean="0"/>
              <a:t>Dependencies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58712" y="1920419"/>
            <a:ext cx="10693499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Crawler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Crawler(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IHtmlProvider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htmlProvider)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this.HtmlProvider = htmlProvider;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IHtmlProvider HtmlProvider { get; set;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IEnumerable&lt;string&gt; ExtractImageUrls(string pageUrl)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var html =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this.HtmlProvider.DownloadHtml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(pageUrl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this.ParseImages(html);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8151812" y="2924126"/>
            <a:ext cx="3668698" cy="1012172"/>
          </a:xfrm>
          <a:prstGeom prst="wedgeRoundRectCallout">
            <a:avLst>
              <a:gd name="adj1" fmla="val -89287"/>
              <a:gd name="adj2" fmla="val -52000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 smtClean="0">
                <a:latin typeface="+mj-lt"/>
                <a:cs typeface="Consolas" panose="020B0609020204030204" pitchFamily="49" charset="0"/>
              </a:rPr>
              <a:t>Dependency Injection through constructor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9522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tests project, set up a mock object using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Moq</a:t>
            </a:r>
            <a:endParaRPr lang="en-US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a Unit with Dependencies </a:t>
            </a:r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1821437"/>
            <a:ext cx="10882199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HtmlProviderMock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HtmlProviderMock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this.Setup();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IHtmlProvider HtmlProvider { get; set; }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void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Setup()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var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mock = new Mock&lt;IHtmlProvider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&gt;();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mock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.Setup(p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=&gt;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p.DownloadHtml(It.IsAny&lt;string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&gt;()))</a:t>
            </a:r>
          </a:p>
          <a:p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Returns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("&lt;html&gt;...&lt;/html&gt;")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this.HtmlProvider = mock.Object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 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8501221" y="1676400"/>
            <a:ext cx="3558989" cy="1863469"/>
          </a:xfrm>
          <a:prstGeom prst="wedgeRoundRectCallout">
            <a:avLst>
              <a:gd name="adj1" fmla="val -70594"/>
              <a:gd name="adj2" fmla="val 12046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noProof="1" smtClean="0">
                <a:latin typeface="+mj-lt"/>
                <a:cs typeface="Consolas" panose="020B0609020204030204" pitchFamily="49" charset="0"/>
              </a:rPr>
              <a:t>Fake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IHtmlProvider</a:t>
            </a:r>
            <a:r>
              <a:rPr lang="en-US" sz="2200" noProof="1" smtClean="0">
                <a:latin typeface="+mj-lt"/>
                <a:cs typeface="Consolas" panose="020B0609020204030204" pitchFamily="49" charset="0"/>
              </a:rPr>
              <a:t> whose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DownloadHtml()</a:t>
            </a:r>
            <a:r>
              <a:rPr lang="en-US" sz="2200" noProof="1" smtClean="0">
                <a:latin typeface="+mj-lt"/>
                <a:cs typeface="Consolas" panose="020B0609020204030204" pitchFamily="49" charset="0"/>
              </a:rPr>
              <a:t> method always returns the same string</a:t>
            </a:r>
            <a:endParaRPr lang="en-US" sz="2200" noProof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9021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Pass the mock object in the tests to the test class constructor</a:t>
            </a:r>
            <a:endParaRPr lang="en-US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a Unit with Dependencies </a:t>
            </a:r>
            <a:r>
              <a:rPr lang="en-US" dirty="0" smtClean="0"/>
              <a:t>(4)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1821437"/>
            <a:ext cx="10882199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[TestMethod]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ExtractImageUrls_Should_Return_Collection_Of_Page_Image_Urls()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mock = new HtmlProviderMock();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var crawler = new Crawler(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mock.HtmlProvider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var imageUrls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this.crawler.ExtractImageUrls(string.Empty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.OrderBy(url =&gt; url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ToList();</a:t>
            </a:r>
          </a:p>
          <a:p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var expectedResults = new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"nakov.png",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"courses/inner/background.jpeg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};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CollectionAssert.AreEqual(expectedResults, imageUrls);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6868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Unit Test – Example</a:t>
            </a:r>
            <a:endParaRPr lang="bg-BG" sz="4800" dirty="0"/>
          </a:p>
        </p:txBody>
      </p:sp>
      <p:sp>
        <p:nvSpPr>
          <p:cNvPr id="661508" name="Rectangle 4"/>
          <p:cNvSpPr>
            <a:spLocks noChangeArrowheads="1"/>
          </p:cNvSpPr>
          <p:nvPr/>
        </p:nvSpPr>
        <p:spPr bwMode="auto">
          <a:xfrm>
            <a:off x="820285" y="990600"/>
            <a:ext cx="10455727" cy="56630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Sum(int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array)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sum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&lt; array.Length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 array[i];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TestSum()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(Sum(new int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{ 1, 2 })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 3)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throw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TestFailedException("1+2 != 3");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(Sum(new int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{ -2 })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 -2)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throw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TestFailedException("-2 != -2");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(Sum(new int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{ })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 0)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throw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TestFailedException("0 != 0");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4633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Mocking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http://c512911.r11.cf3.rackcdn.com/Moq2/mock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2" y="1295400"/>
            <a:ext cx="4343400" cy="314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36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https://softuni.bg/courses/web-services-and-cloud/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4" y="117000"/>
            <a:ext cx="11163397" cy="1008000"/>
          </a:xfrm>
        </p:spPr>
        <p:txBody>
          <a:bodyPr>
            <a:normAutofit/>
          </a:bodyPr>
          <a:lstStyle/>
          <a:p>
            <a:r>
              <a:rPr lang="en-US" dirty="0" smtClean="0"/>
              <a:t>Unit Testing and Mocking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37160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37160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37160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37160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37160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8"/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2" name="Picture 11">
            <a:hlinkClick r:id="rId20"/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</p:spTree>
    <p:extLst>
      <p:ext uri="{BB962C8B-B14F-4D97-AF65-F5344CB8AC3E}">
        <p14:creationId xmlns:p14="http://schemas.microsoft.com/office/powerpoint/2010/main" val="242924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Web Services and Cloud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Tests are specific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pieces of code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In most cases unit </a:t>
            </a:r>
            <a:r>
              <a:rPr lang="en-US" dirty="0"/>
              <a:t>tests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written by developers</a:t>
            </a:r>
            <a:r>
              <a:rPr lang="en-US" dirty="0"/>
              <a:t>, not by QA engineers</a:t>
            </a:r>
          </a:p>
          <a:p>
            <a:pPr>
              <a:lnSpc>
                <a:spcPct val="110000"/>
              </a:lnSpc>
            </a:pPr>
            <a:r>
              <a:rPr lang="en-US" dirty="0"/>
              <a:t>Unit tests are released into the code repository </a:t>
            </a:r>
            <a:r>
              <a:rPr lang="en-US" dirty="0" smtClean="0"/>
              <a:t>(TFS / SVN / </a:t>
            </a:r>
            <a:r>
              <a:rPr lang="en-US" noProof="1" smtClean="0"/>
              <a:t>Git</a:t>
            </a:r>
            <a:r>
              <a:rPr lang="en-US" dirty="0" smtClean="0"/>
              <a:t>) along </a:t>
            </a:r>
            <a:r>
              <a:rPr lang="en-US" dirty="0"/>
              <a:t>with the code they test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Unit testing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framework </a:t>
            </a:r>
            <a:r>
              <a:rPr lang="en-US" dirty="0" smtClean="0"/>
              <a:t>is needed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Visual Studio Team </a:t>
            </a:r>
            <a:r>
              <a:rPr lang="en-US" noProof="1" smtClean="0"/>
              <a:t>Test (VSTT)</a:t>
            </a:r>
          </a:p>
          <a:p>
            <a:pPr lvl="1">
              <a:lnSpc>
                <a:spcPct val="110000"/>
              </a:lnSpc>
            </a:pPr>
            <a:r>
              <a:rPr lang="en-US" noProof="1" smtClean="0"/>
              <a:t>NUnit, XUnit, Gallio, etc.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Unit Testing – Some Facts</a:t>
            </a:r>
          </a:p>
        </p:txBody>
      </p:sp>
    </p:spTree>
    <p:extLst>
      <p:ext uri="{BB962C8B-B14F-4D97-AF65-F5344CB8AC3E}">
        <p14:creationId xmlns:p14="http://schemas.microsoft.com/office/powerpoint/2010/main" val="26449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 smtClean="0"/>
              <a:t>All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en-US" sz="3600" dirty="0" smtClean="0"/>
              <a:t> should be tested</a:t>
            </a:r>
          </a:p>
          <a:p>
            <a:pPr>
              <a:lnSpc>
                <a:spcPct val="100000"/>
              </a:lnSpc>
            </a:pPr>
            <a:r>
              <a:rPr lang="en-US" sz="3600" dirty="0" smtClean="0"/>
              <a:t>All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sz="3600" dirty="0" smtClean="0"/>
              <a:t> should be tested</a:t>
            </a:r>
          </a:p>
          <a:p>
            <a:pPr lvl="1">
              <a:lnSpc>
                <a:spcPct val="100000"/>
              </a:lnSpc>
            </a:pPr>
            <a:r>
              <a:rPr lang="en-US" sz="3400" dirty="0" smtClean="0"/>
              <a:t>Trivial code may be omitted </a:t>
            </a:r>
          </a:p>
          <a:p>
            <a:pPr lvl="2">
              <a:lnSpc>
                <a:spcPct val="100000"/>
              </a:lnSpc>
            </a:pPr>
            <a:r>
              <a:rPr lang="en-US" sz="3200" dirty="0" smtClean="0"/>
              <a:t>E.g. property getters and setters</a:t>
            </a:r>
          </a:p>
          <a:p>
            <a:pPr lvl="1">
              <a:lnSpc>
                <a:spcPct val="100000"/>
              </a:lnSpc>
            </a:pPr>
            <a:r>
              <a:rPr lang="en-US" sz="3400" dirty="0" smtClean="0"/>
              <a:t>Private methods can be omitted</a:t>
            </a:r>
          </a:p>
          <a:p>
            <a:pPr>
              <a:lnSpc>
                <a:spcPct val="100000"/>
              </a:lnSpc>
            </a:pPr>
            <a:r>
              <a:rPr lang="en-US" sz="3600" dirty="0" smtClean="0"/>
              <a:t>Ideally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all unit tests should pass </a:t>
            </a:r>
            <a:r>
              <a:rPr lang="en-US" sz="3600" dirty="0" smtClean="0"/>
              <a:t>before committing in the source control repository</a:t>
            </a:r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Unit Testing – More Facts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9412" y="1496125"/>
            <a:ext cx="2773992" cy="246303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715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Unit tests dramatically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decrease the number of defects</a:t>
            </a:r>
            <a:r>
              <a:rPr lang="en-US" sz="3600" dirty="0"/>
              <a:t> in the code 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Unit tests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improve design 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Unit tests are good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documentation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Unit tests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reduce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the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cost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600" dirty="0"/>
              <a:t>of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change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Unit tests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allow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refactoring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Unit tests decrease the defect-injection rate due to refactoring / </a:t>
            </a:r>
            <a:r>
              <a:rPr lang="en-US" sz="3600" dirty="0" smtClean="0"/>
              <a:t>changes</a:t>
            </a:r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Why Unit Tests?</a:t>
            </a:r>
          </a:p>
        </p:txBody>
      </p:sp>
      <p:pic>
        <p:nvPicPr>
          <p:cNvPr id="5" name="Picture 2" descr="C:\PROJECTS\QA-Academy\LOCAL_FILES\Oleg_IMAGES_Archive\FREQUENTLY USED\question_mark_trensparent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09012" y="2148998"/>
            <a:ext cx="2311874" cy="2575402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92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2772</Words>
  <Application>Microsoft Office PowerPoint</Application>
  <PresentationFormat>Custom</PresentationFormat>
  <Paragraphs>596</Paragraphs>
  <Slides>63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Arial</vt:lpstr>
      <vt:lpstr>Calibri</vt:lpstr>
      <vt:lpstr>Consolas</vt:lpstr>
      <vt:lpstr>Wingdings</vt:lpstr>
      <vt:lpstr>Wingdings 2</vt:lpstr>
      <vt:lpstr>SoftUni 16x9</vt:lpstr>
      <vt:lpstr>Unit Testing and Mocking</vt:lpstr>
      <vt:lpstr>Table of Contents</vt:lpstr>
      <vt:lpstr>What is Unit Testing?</vt:lpstr>
      <vt:lpstr>Unit Test – Definition</vt:lpstr>
      <vt:lpstr>Manual Testing</vt:lpstr>
      <vt:lpstr>Unit Test – Example</vt:lpstr>
      <vt:lpstr>Unit Testing – Some Facts</vt:lpstr>
      <vt:lpstr>Unit Testing – More Facts</vt:lpstr>
      <vt:lpstr>Why Unit Tests?</vt:lpstr>
      <vt:lpstr>Unit Testing Frameworks</vt:lpstr>
      <vt:lpstr>Unit Testing Frameworks</vt:lpstr>
      <vt:lpstr>Visual Studio Team Test (VSTT)</vt:lpstr>
      <vt:lpstr>Visual Studio Team Test – Features</vt:lpstr>
      <vt:lpstr>Visual Studio Team Test –  Attributes</vt:lpstr>
      <vt:lpstr>Assertions</vt:lpstr>
      <vt:lpstr>VSTT – Assertions</vt:lpstr>
      <vt:lpstr>VSTT – Assertions (2)</vt:lpstr>
      <vt:lpstr>The 3A Pattern</vt:lpstr>
      <vt:lpstr>Code Coverage</vt:lpstr>
      <vt:lpstr>VSTT – Example</vt:lpstr>
      <vt:lpstr>VSTT – Example (2)</vt:lpstr>
      <vt:lpstr>VSTT – Screenshot</vt:lpstr>
      <vt:lpstr>Visual Studio Team Test</vt:lpstr>
      <vt:lpstr>Unit Testing Best Practices</vt:lpstr>
      <vt:lpstr>Naming Standards for Unit Tests</vt:lpstr>
      <vt:lpstr>Naming Standards for Unit Tests – Example</vt:lpstr>
      <vt:lpstr>When Should a Test be Changed or Removed?</vt:lpstr>
      <vt:lpstr>When Should a Test be Changed or Removed? (2)</vt:lpstr>
      <vt:lpstr>When Should a Test be Changed or Removed? (3)</vt:lpstr>
      <vt:lpstr>When Should a Test be Changed or Removed? (4)</vt:lpstr>
      <vt:lpstr>Tests Should Reflect Required Reality</vt:lpstr>
      <vt:lpstr>What Should Assert Messages Say?</vt:lpstr>
      <vt:lpstr>What Should Assert Messages Say? (2)</vt:lpstr>
      <vt:lpstr>Avoid Multiple Asserts in a Single Unit Test</vt:lpstr>
      <vt:lpstr>Unit Testing – The Challenge</vt:lpstr>
      <vt:lpstr>Summary</vt:lpstr>
      <vt:lpstr>Dependency Inversion Principle</vt:lpstr>
      <vt:lpstr>DIP – Dependency Inversion Principle</vt:lpstr>
      <vt:lpstr>Dependencies in Traditional Programming</vt:lpstr>
      <vt:lpstr>DI: Depend on Abstractions</vt:lpstr>
      <vt:lpstr>Depend on Abstractions</vt:lpstr>
      <vt:lpstr>Dependency Inversion Principle: How?</vt:lpstr>
      <vt:lpstr>Constructor Injection – Example</vt:lpstr>
      <vt:lpstr>Dependency Inversion Principle: How? (2)</vt:lpstr>
      <vt:lpstr>Property Injection – Example</vt:lpstr>
      <vt:lpstr>Dependency Inversion Principle: How? (3)</vt:lpstr>
      <vt:lpstr>Parameter Injection – Example</vt:lpstr>
      <vt:lpstr>Dependency Inversion Principle: Violations</vt:lpstr>
      <vt:lpstr>Inversion of Control and Dependency Injection</vt:lpstr>
      <vt:lpstr>Inversion of Control Containers (IoC)</vt:lpstr>
      <vt:lpstr>Dependency Inversion Principle</vt:lpstr>
      <vt:lpstr>Mocking</vt:lpstr>
      <vt:lpstr>How to Write Testable Code</vt:lpstr>
      <vt:lpstr>Testing Data-Driven Applications</vt:lpstr>
      <vt:lpstr>How to Test a Unit with a Dependency?</vt:lpstr>
      <vt:lpstr>Testing a Unit with Dependencies</vt:lpstr>
      <vt:lpstr>Testing a Unit with Dependencies (2)</vt:lpstr>
      <vt:lpstr>Testing a Unit with Dependencies (3)</vt:lpstr>
      <vt:lpstr>Testing a Unit with Dependencies (4)</vt:lpstr>
      <vt:lpstr>Mocking</vt:lpstr>
      <vt:lpstr>Unit Testing and Mocking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Testing and Mocking</dc:title>
  <dc:subject>Software Development Course</dc:subject>
  <dc:creator/>
  <cp:keywords>Cloud, Services, REST, ASP.NET, WebAPI, programming,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2015-08-26T11:27:42Z</dcterms:modified>
  <cp:category>Cloud, Services, REST, ASP.NET, WebAPI,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